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
  </p:notesMasterIdLst>
  <p:sldIdLst>
    <p:sldId id="289" r:id="rId2"/>
    <p:sldId id="262" r:id="rId3"/>
    <p:sldId id="268" r:id="rId4"/>
    <p:sldId id="259" r:id="rId5"/>
    <p:sldId id="278" r:id="rId6"/>
    <p:sldId id="290" r:id="rId7"/>
  </p:sldIdLst>
  <p:sldSz cx="10833100" cy="7708900"/>
  <p:notesSz cx="10233025" cy="71024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ひがし こうち" initials="ひこ" lastIdx="1" clrIdx="0">
    <p:extLst>
      <p:ext uri="{19B8F6BF-5375-455C-9EA6-DF929625EA0E}">
        <p15:presenceInfo xmlns:p15="http://schemas.microsoft.com/office/powerpoint/2012/main" userId="81e58a13c08d93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3FF"/>
    <a:srgbClr val="FF8F43"/>
    <a:srgbClr val="0086EA"/>
    <a:srgbClr val="0070C0"/>
    <a:srgbClr val="33CC33"/>
    <a:srgbClr val="0046D2"/>
    <a:srgbClr val="FF8029"/>
    <a:srgbClr val="FF6600"/>
    <a:srgbClr val="63252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3834" autoAdjust="0"/>
  </p:normalViewPr>
  <p:slideViewPr>
    <p:cSldViewPr>
      <p:cViewPr varScale="1">
        <p:scale>
          <a:sx n="65" d="100"/>
          <a:sy n="65" d="100"/>
        </p:scale>
        <p:origin x="126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434037" cy="356547"/>
          </a:xfrm>
          <a:prstGeom prst="rect">
            <a:avLst/>
          </a:prstGeom>
        </p:spPr>
        <p:txBody>
          <a:bodyPr vert="horz" lIns="95383" tIns="47692" rIns="95383" bIns="47692"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5703" y="2"/>
            <a:ext cx="4435683" cy="356547"/>
          </a:xfrm>
          <a:prstGeom prst="rect">
            <a:avLst/>
          </a:prstGeom>
        </p:spPr>
        <p:txBody>
          <a:bodyPr vert="horz" lIns="95383" tIns="47692" rIns="95383" bIns="47692" rtlCol="0"/>
          <a:lstStyle>
            <a:lvl1pPr algn="r">
              <a:defRPr sz="1300"/>
            </a:lvl1pPr>
          </a:lstStyle>
          <a:p>
            <a:fld id="{47624D8B-B590-4041-88CE-0BE342D88CB7}" type="datetimeFigureOut">
              <a:rPr kumimoji="1" lang="ja-JP" altLang="en-US" smtClean="0"/>
              <a:t>2023/7/10</a:t>
            </a:fld>
            <a:endParaRPr kumimoji="1" lang="ja-JP" altLang="en-US"/>
          </a:p>
        </p:txBody>
      </p:sp>
      <p:sp>
        <p:nvSpPr>
          <p:cNvPr id="4" name="スライド イメージ プレースホルダー 3"/>
          <p:cNvSpPr>
            <a:spLocks noGrp="1" noRot="1" noChangeAspect="1"/>
          </p:cNvSpPr>
          <p:nvPr>
            <p:ph type="sldImg" idx="2"/>
          </p:nvPr>
        </p:nvSpPr>
        <p:spPr>
          <a:xfrm>
            <a:off x="3433763" y="887413"/>
            <a:ext cx="3365500" cy="2397125"/>
          </a:xfrm>
          <a:prstGeom prst="rect">
            <a:avLst/>
          </a:prstGeom>
          <a:noFill/>
          <a:ln w="12700">
            <a:solidFill>
              <a:prstClr val="black"/>
            </a:solidFill>
          </a:ln>
        </p:spPr>
        <p:txBody>
          <a:bodyPr vert="horz" lIns="95383" tIns="47692" rIns="95383" bIns="47692" rtlCol="0" anchor="ctr"/>
          <a:lstStyle/>
          <a:p>
            <a:endParaRPr lang="ja-JP" altLang="en-US"/>
          </a:p>
        </p:txBody>
      </p:sp>
      <p:sp>
        <p:nvSpPr>
          <p:cNvPr id="5" name="ノート プレースホルダー 4"/>
          <p:cNvSpPr>
            <a:spLocks noGrp="1"/>
          </p:cNvSpPr>
          <p:nvPr>
            <p:ph type="body" sz="quarter" idx="3"/>
          </p:nvPr>
        </p:nvSpPr>
        <p:spPr>
          <a:xfrm>
            <a:off x="1024124" y="3418164"/>
            <a:ext cx="8186420" cy="2797132"/>
          </a:xfrm>
          <a:prstGeom prst="rect">
            <a:avLst/>
          </a:prstGeom>
        </p:spPr>
        <p:txBody>
          <a:bodyPr vert="horz" lIns="95383" tIns="47692" rIns="95383" bIns="47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745930"/>
            <a:ext cx="4434037" cy="356547"/>
          </a:xfrm>
          <a:prstGeom prst="rect">
            <a:avLst/>
          </a:prstGeom>
        </p:spPr>
        <p:txBody>
          <a:bodyPr vert="horz" lIns="95383" tIns="47692" rIns="95383" bIns="4769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5703" y="6745930"/>
            <a:ext cx="4435683" cy="356547"/>
          </a:xfrm>
          <a:prstGeom prst="rect">
            <a:avLst/>
          </a:prstGeom>
        </p:spPr>
        <p:txBody>
          <a:bodyPr vert="horz" lIns="95383" tIns="47692" rIns="95383" bIns="47692" rtlCol="0" anchor="b"/>
          <a:lstStyle>
            <a:lvl1pPr algn="r">
              <a:defRPr sz="1300"/>
            </a:lvl1pPr>
          </a:lstStyle>
          <a:p>
            <a:fld id="{3CE3CBEC-F17B-4688-997B-1C494E39BD6C}" type="slidenum">
              <a:rPr kumimoji="1" lang="ja-JP" altLang="en-US" smtClean="0"/>
              <a:t>‹#›</a:t>
            </a:fld>
            <a:endParaRPr kumimoji="1" lang="ja-JP" altLang="en-US"/>
          </a:p>
        </p:txBody>
      </p:sp>
    </p:spTree>
    <p:extLst>
      <p:ext uri="{BB962C8B-B14F-4D97-AF65-F5344CB8AC3E}">
        <p14:creationId xmlns:p14="http://schemas.microsoft.com/office/powerpoint/2010/main" val="3045333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3</a:t>
            </a:fld>
            <a:endParaRPr kumimoji="1" lang="ja-JP" altLang="en-US"/>
          </a:p>
        </p:txBody>
      </p:sp>
    </p:spTree>
    <p:extLst>
      <p:ext uri="{BB962C8B-B14F-4D97-AF65-F5344CB8AC3E}">
        <p14:creationId xmlns:p14="http://schemas.microsoft.com/office/powerpoint/2010/main" val="328825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5</a:t>
            </a:fld>
            <a:endParaRPr kumimoji="1" lang="ja-JP" altLang="en-US"/>
          </a:p>
        </p:txBody>
      </p:sp>
    </p:spTree>
    <p:extLst>
      <p:ext uri="{BB962C8B-B14F-4D97-AF65-F5344CB8AC3E}">
        <p14:creationId xmlns:p14="http://schemas.microsoft.com/office/powerpoint/2010/main" val="384863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6</a:t>
            </a:fld>
            <a:endParaRPr kumimoji="1" lang="ja-JP" altLang="en-US"/>
          </a:p>
        </p:txBody>
      </p:sp>
    </p:spTree>
    <p:extLst>
      <p:ext uri="{BB962C8B-B14F-4D97-AF65-F5344CB8AC3E}">
        <p14:creationId xmlns:p14="http://schemas.microsoft.com/office/powerpoint/2010/main" val="38261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2958" y="2389759"/>
            <a:ext cx="9213533" cy="161886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5917" y="4316984"/>
            <a:ext cx="7587615" cy="1927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653A036-3B14-409A-923F-20B62B4956CB}" type="datetime1">
              <a:rPr lang="en-US" altLang="ja-JP" smtClean="0"/>
              <a:t>7/10/2023</a:t>
            </a:fld>
            <a:endParaRPr lang="en-US"/>
          </a:p>
        </p:txBody>
      </p:sp>
      <p:sp>
        <p:nvSpPr>
          <p:cNvPr id="6" name="Holder 6"/>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E628C8-E23D-4EF6-830E-912D7F2C57F3}" type="datetime1">
              <a:rPr lang="en-US" altLang="ja-JP" smtClean="0"/>
              <a:t>7/10/2023</a:t>
            </a:fld>
            <a:endParaRPr lang="en-US"/>
          </a:p>
        </p:txBody>
      </p:sp>
      <p:sp>
        <p:nvSpPr>
          <p:cNvPr id="6" name="Holder 6"/>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1972" y="1773047"/>
            <a:ext cx="4715161"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82316" y="1773047"/>
            <a:ext cx="4715161" cy="508787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81158B-95F1-43E4-AAE1-CAF84D3574F0}" type="datetime1">
              <a:rPr lang="en-US" altLang="ja-JP" smtClean="0"/>
              <a:t>7/10/2023</a:t>
            </a:fld>
            <a:endParaRPr lang="en-US"/>
          </a:p>
        </p:txBody>
      </p:sp>
      <p:sp>
        <p:nvSpPr>
          <p:cNvPr id="7" name="Holder 7"/>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135E943-B203-49E9-ADC4-283DE23CECF1}" type="datetime1">
              <a:rPr lang="en-US" altLang="ja-JP" smtClean="0"/>
              <a:t>7/10/2023</a:t>
            </a:fld>
            <a:endParaRPr lang="en-US"/>
          </a:p>
        </p:txBody>
      </p:sp>
      <p:sp>
        <p:nvSpPr>
          <p:cNvPr id="5" name="Holder 5"/>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B570845-9352-469B-9225-86297EA5803E}" type="datetime1">
              <a:rPr lang="en-US" altLang="ja-JP" smtClean="0"/>
              <a:t>7/10/2023</a:t>
            </a:fld>
            <a:endParaRPr lang="en-US"/>
          </a:p>
        </p:txBody>
      </p:sp>
      <p:sp>
        <p:nvSpPr>
          <p:cNvPr id="4" name="Holder 4"/>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1972" y="308356"/>
            <a:ext cx="9755505" cy="123342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1972" y="1773047"/>
            <a:ext cx="9755505"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85413" y="7169277"/>
            <a:ext cx="3468624" cy="3854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1972" y="7169277"/>
            <a:ext cx="2493073" cy="385445"/>
          </a:xfrm>
          <a:prstGeom prst="rect">
            <a:avLst/>
          </a:prstGeom>
        </p:spPr>
        <p:txBody>
          <a:bodyPr wrap="square" lIns="0" tIns="0" rIns="0" bIns="0">
            <a:spAutoFit/>
          </a:bodyPr>
          <a:lstStyle>
            <a:lvl1pPr algn="l">
              <a:defRPr>
                <a:solidFill>
                  <a:schemeClr val="tx1">
                    <a:tint val="75000"/>
                  </a:schemeClr>
                </a:solidFill>
              </a:defRPr>
            </a:lvl1pPr>
          </a:lstStyle>
          <a:p>
            <a:fld id="{61599BFA-817C-4805-B9E3-537C301E8AC7}" type="datetime1">
              <a:rPr lang="en-US" altLang="ja-JP" smtClean="0"/>
              <a:t>7/10/2023</a:t>
            </a:fld>
            <a:endParaRPr lang="en-US"/>
          </a:p>
        </p:txBody>
      </p:sp>
      <p:sp>
        <p:nvSpPr>
          <p:cNvPr id="6" name="Holder 6"/>
          <p:cNvSpPr>
            <a:spLocks noGrp="1"/>
          </p:cNvSpPr>
          <p:nvPr>
            <p:ph type="sldNum" sz="quarter" idx="7"/>
          </p:nvPr>
        </p:nvSpPr>
        <p:spPr>
          <a:xfrm>
            <a:off x="5365343" y="7301793"/>
            <a:ext cx="213360" cy="292100"/>
          </a:xfrm>
          <a:prstGeom prst="rect">
            <a:avLst/>
          </a:prstGeom>
        </p:spPr>
        <p:txBody>
          <a:bodyPr wrap="square" lIns="0" tIns="0" rIns="0" bIns="0">
            <a:spAutoFit/>
          </a:bodyPr>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tmp"/><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5.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42.png"/><Relationship Id="rId14"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7.png"/><Relationship Id="rId18" Type="http://schemas.openxmlformats.org/officeDocument/2006/relationships/image" Target="../media/image19.png"/><Relationship Id="rId3" Type="http://schemas.openxmlformats.org/officeDocument/2006/relationships/image" Target="../media/image48.png"/><Relationship Id="rId7" Type="http://schemas.openxmlformats.org/officeDocument/2006/relationships/image" Target="../media/image43.png"/><Relationship Id="rId12" Type="http://schemas.openxmlformats.org/officeDocument/2006/relationships/image" Target="../media/image46.pn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1.png"/><Relationship Id="rId5" Type="http://schemas.openxmlformats.org/officeDocument/2006/relationships/image" Target="../media/image37.png"/><Relationship Id="rId15" Type="http://schemas.openxmlformats.org/officeDocument/2006/relationships/image" Target="../media/image52.png"/><Relationship Id="rId10"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39.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bject 76">
            <a:extLst>
              <a:ext uri="{FF2B5EF4-FFF2-40B4-BE49-F238E27FC236}">
                <a16:creationId xmlns:a16="http://schemas.microsoft.com/office/drawing/2014/main" id="{246F392F-799E-4AFB-9221-BD9F23CE383C}"/>
              </a:ext>
            </a:extLst>
          </p:cNvPr>
          <p:cNvSpPr/>
          <p:nvPr/>
        </p:nvSpPr>
        <p:spPr>
          <a:xfrm>
            <a:off x="7069727" y="3371162"/>
            <a:ext cx="2140883"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1">
              <a:lumMod val="40000"/>
              <a:lumOff val="60000"/>
            </a:schemeClr>
          </a:solidFill>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object 42"/>
          <p:cNvSpPr/>
          <p:nvPr/>
        </p:nvSpPr>
        <p:spPr>
          <a:xfrm>
            <a:off x="7443462" y="4616309"/>
            <a:ext cx="1682750" cy="557777"/>
          </a:xfrm>
          <a:custGeom>
            <a:avLst/>
            <a:gdLst/>
            <a:ahLst/>
            <a:cxnLst/>
            <a:rect l="l" t="t" r="r" b="b"/>
            <a:pathLst>
              <a:path w="1682750" h="584200">
                <a:moveTo>
                  <a:pt x="1610753" y="0"/>
                </a:moveTo>
                <a:lnTo>
                  <a:pt x="71996" y="0"/>
                </a:lnTo>
                <a:lnTo>
                  <a:pt x="43971" y="5657"/>
                </a:lnTo>
                <a:lnTo>
                  <a:pt x="21086" y="21086"/>
                </a:lnTo>
                <a:lnTo>
                  <a:pt x="5657" y="43971"/>
                </a:lnTo>
                <a:lnTo>
                  <a:pt x="0" y="71996"/>
                </a:lnTo>
                <a:lnTo>
                  <a:pt x="0" y="512203"/>
                </a:lnTo>
                <a:lnTo>
                  <a:pt x="5657" y="540228"/>
                </a:lnTo>
                <a:lnTo>
                  <a:pt x="21086" y="563113"/>
                </a:lnTo>
                <a:lnTo>
                  <a:pt x="43971" y="578542"/>
                </a:lnTo>
                <a:lnTo>
                  <a:pt x="71996" y="584199"/>
                </a:lnTo>
                <a:lnTo>
                  <a:pt x="1610753" y="584199"/>
                </a:lnTo>
                <a:lnTo>
                  <a:pt x="1638778" y="578542"/>
                </a:lnTo>
                <a:lnTo>
                  <a:pt x="1661663" y="563113"/>
                </a:lnTo>
                <a:lnTo>
                  <a:pt x="1677092" y="540228"/>
                </a:lnTo>
                <a:lnTo>
                  <a:pt x="1682750" y="512203"/>
                </a:lnTo>
                <a:lnTo>
                  <a:pt x="1682750" y="71996"/>
                </a:lnTo>
                <a:lnTo>
                  <a:pt x="1677092" y="43971"/>
                </a:lnTo>
                <a:lnTo>
                  <a:pt x="1661663" y="21086"/>
                </a:lnTo>
                <a:lnTo>
                  <a:pt x="1638778" y="5657"/>
                </a:lnTo>
                <a:lnTo>
                  <a:pt x="1610753" y="0"/>
                </a:lnTo>
                <a:close/>
              </a:path>
            </a:pathLst>
          </a:custGeom>
          <a:solidFill>
            <a:srgbClr val="99D35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37">
            <a:extLst>
              <a:ext uri="{FF2B5EF4-FFF2-40B4-BE49-F238E27FC236}">
                <a16:creationId xmlns:a16="http://schemas.microsoft.com/office/drawing/2014/main" id="{86ABB97D-603A-4473-935D-CA487B0DC461}"/>
              </a:ext>
            </a:extLst>
          </p:cNvPr>
          <p:cNvSpPr/>
          <p:nvPr/>
        </p:nvSpPr>
        <p:spPr>
          <a:xfrm>
            <a:off x="7584590" y="3844316"/>
            <a:ext cx="387486" cy="839975"/>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00800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342746" y="2774924"/>
            <a:ext cx="965200" cy="569595"/>
          </a:xfrm>
          <a:custGeom>
            <a:avLst/>
            <a:gdLst/>
            <a:ahLst/>
            <a:cxnLst/>
            <a:rect l="l" t="t" r="r" b="b"/>
            <a:pathLst>
              <a:path w="965200" h="569595">
                <a:moveTo>
                  <a:pt x="965200" y="569569"/>
                </a:moveTo>
                <a:lnTo>
                  <a:pt x="0" y="569569"/>
                </a:lnTo>
                <a:lnTo>
                  <a:pt x="0" y="0"/>
                </a:lnTo>
                <a:lnTo>
                  <a:pt x="965200" y="0"/>
                </a:lnTo>
                <a:lnTo>
                  <a:pt x="965200" y="569569"/>
                </a:lnTo>
                <a:close/>
              </a:path>
            </a:pathLst>
          </a:custGeom>
          <a:ln w="12700">
            <a:no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40"/>
          <p:cNvSpPr/>
          <p:nvPr/>
        </p:nvSpPr>
        <p:spPr>
          <a:xfrm>
            <a:off x="5138078" y="4599265"/>
            <a:ext cx="2085526" cy="584200"/>
          </a:xfrm>
          <a:custGeom>
            <a:avLst/>
            <a:gdLst/>
            <a:ahLst/>
            <a:cxnLst/>
            <a:rect l="l" t="t" r="r" b="b"/>
            <a:pathLst>
              <a:path w="1682750" h="584200">
                <a:moveTo>
                  <a:pt x="1610753" y="0"/>
                </a:moveTo>
                <a:lnTo>
                  <a:pt x="71996" y="0"/>
                </a:lnTo>
                <a:lnTo>
                  <a:pt x="43971" y="5657"/>
                </a:lnTo>
                <a:lnTo>
                  <a:pt x="21086" y="21086"/>
                </a:lnTo>
                <a:lnTo>
                  <a:pt x="5657" y="43971"/>
                </a:lnTo>
                <a:lnTo>
                  <a:pt x="0" y="71996"/>
                </a:lnTo>
                <a:lnTo>
                  <a:pt x="0" y="512203"/>
                </a:lnTo>
                <a:lnTo>
                  <a:pt x="5657" y="540228"/>
                </a:lnTo>
                <a:lnTo>
                  <a:pt x="21086" y="563113"/>
                </a:lnTo>
                <a:lnTo>
                  <a:pt x="43971" y="578542"/>
                </a:lnTo>
                <a:lnTo>
                  <a:pt x="71996" y="584199"/>
                </a:lnTo>
                <a:lnTo>
                  <a:pt x="1610753" y="584199"/>
                </a:lnTo>
                <a:lnTo>
                  <a:pt x="1638778" y="578542"/>
                </a:lnTo>
                <a:lnTo>
                  <a:pt x="1661663" y="563113"/>
                </a:lnTo>
                <a:lnTo>
                  <a:pt x="1677092" y="540228"/>
                </a:lnTo>
                <a:lnTo>
                  <a:pt x="1682750" y="512203"/>
                </a:lnTo>
                <a:lnTo>
                  <a:pt x="1682750" y="71996"/>
                </a:lnTo>
                <a:lnTo>
                  <a:pt x="1677092" y="43971"/>
                </a:lnTo>
                <a:lnTo>
                  <a:pt x="1661663" y="21086"/>
                </a:lnTo>
                <a:lnTo>
                  <a:pt x="1638778" y="5657"/>
                </a:lnTo>
                <a:lnTo>
                  <a:pt x="1610753" y="0"/>
                </a:lnTo>
                <a:close/>
              </a:path>
            </a:pathLst>
          </a:custGeom>
          <a:solidFill>
            <a:srgbClr val="FFFF4F"/>
          </a:solidFill>
        </p:spPr>
        <p:txBody>
          <a:bodyPr wrap="square" lIns="0" tIns="0" rIns="0" bIns="0" rtlCol="0"/>
          <a:lstStyle/>
          <a:p>
            <a:pPr algn="r"/>
            <a:endParaRPr b="1" dirty="0">
              <a:latin typeface="Meiryo UI" panose="020B0604030504040204" pitchFamily="50" charset="-128"/>
              <a:ea typeface="Meiryo UI" panose="020B0604030504040204" pitchFamily="50" charset="-128"/>
            </a:endParaRPr>
          </a:p>
        </p:txBody>
      </p:sp>
      <p:sp>
        <p:nvSpPr>
          <p:cNvPr id="41" name="object 41"/>
          <p:cNvSpPr txBox="1"/>
          <p:nvPr/>
        </p:nvSpPr>
        <p:spPr>
          <a:xfrm>
            <a:off x="5326273" y="4622459"/>
            <a:ext cx="1637907" cy="518091"/>
          </a:xfrm>
          <a:prstGeom prst="rect">
            <a:avLst/>
          </a:prstGeom>
        </p:spPr>
        <p:txBody>
          <a:bodyPr vert="horz" wrap="square" lIns="0" tIns="12700" rIns="0" bIns="0" rtlCol="0">
            <a:spAutoFit/>
          </a:bodyPr>
          <a:lstStyle/>
          <a:p>
            <a:pPr marL="12700" algn="dist">
              <a:lnSpc>
                <a:spcPct val="100000"/>
              </a:lnSpc>
              <a:spcBef>
                <a:spcPts val="100"/>
              </a:spcBef>
            </a:pPr>
            <a:r>
              <a:rPr lang="ja-JP" altLang="en-US" sz="1600" b="1" spc="-140" dirty="0">
                <a:solidFill>
                  <a:srgbClr val="231F20"/>
                </a:solidFill>
                <a:latin typeface="Meiryo UI" panose="020B0604030504040204" pitchFamily="50" charset="-128"/>
                <a:ea typeface="Meiryo UI" panose="020B0604030504040204" pitchFamily="50" charset="-128"/>
                <a:cs typeface="Noto Sans CJK JP Light"/>
              </a:rPr>
              <a:t>クーポン券対象</a:t>
            </a:r>
            <a:endParaRPr lang="en-US" altLang="ja-JP" sz="1600" b="1" spc="-140" dirty="0">
              <a:solidFill>
                <a:srgbClr val="231F20"/>
              </a:solidFill>
              <a:latin typeface="Meiryo UI" panose="020B0604030504040204" pitchFamily="50" charset="-128"/>
              <a:ea typeface="Meiryo UI" panose="020B0604030504040204" pitchFamily="50" charset="-128"/>
              <a:cs typeface="Noto Sans CJK JP Light"/>
            </a:endParaRPr>
          </a:p>
          <a:p>
            <a:pPr marL="12700" algn="dist">
              <a:lnSpc>
                <a:spcPct val="100000"/>
              </a:lnSpc>
              <a:spcBef>
                <a:spcPts val="100"/>
              </a:spcBef>
            </a:pPr>
            <a:r>
              <a:rPr lang="ja-JP" altLang="en-US" sz="1600" b="1" spc="-140" dirty="0">
                <a:solidFill>
                  <a:srgbClr val="231F20"/>
                </a:solidFill>
                <a:latin typeface="Meiryo UI" panose="020B0604030504040204" pitchFamily="50" charset="-128"/>
                <a:ea typeface="Meiryo UI" panose="020B0604030504040204" pitchFamily="50" charset="-128"/>
                <a:cs typeface="Noto Sans CJK JP Light"/>
              </a:rPr>
              <a:t>宿泊施設</a:t>
            </a:r>
            <a:endParaRPr sz="1600" b="1" dirty="0">
              <a:latin typeface="Meiryo UI" panose="020B0604030504040204" pitchFamily="50" charset="-128"/>
              <a:ea typeface="Meiryo UI" panose="020B0604030504040204" pitchFamily="50" charset="-128"/>
              <a:cs typeface="Noto Sans CJK JP Light"/>
            </a:endParaRPr>
          </a:p>
        </p:txBody>
      </p:sp>
      <p:sp>
        <p:nvSpPr>
          <p:cNvPr id="43" name="object 43"/>
          <p:cNvSpPr txBox="1"/>
          <p:nvPr/>
        </p:nvSpPr>
        <p:spPr>
          <a:xfrm>
            <a:off x="7504359" y="4671191"/>
            <a:ext cx="1440444" cy="456535"/>
          </a:xfrm>
          <a:prstGeom prst="rect">
            <a:avLst/>
          </a:prstGeom>
        </p:spPr>
        <p:txBody>
          <a:bodyPr vert="horz" wrap="square" lIns="0" tIns="12700" rIns="0" bIns="0" rtlCol="0" anchor="ctr" anchorCtr="0">
            <a:spAutoFit/>
          </a:bodyPr>
          <a:lstStyle/>
          <a:p>
            <a:pPr marL="12700" marR="5080" indent="80010" algn="dist">
              <a:lnSpc>
                <a:spcPct val="100000"/>
              </a:lnSpc>
              <a:spcBef>
                <a:spcPts val="100"/>
              </a:spcBef>
            </a:pPr>
            <a:r>
              <a:rPr lang="ja-JP" altLang="en-US" sz="1400" b="1" spc="-140" dirty="0">
                <a:solidFill>
                  <a:srgbClr val="231F20"/>
                </a:solidFill>
                <a:latin typeface="Meiryo UI" panose="020B0604030504040204" pitchFamily="50" charset="-128"/>
                <a:ea typeface="Meiryo UI" panose="020B0604030504040204" pitchFamily="50" charset="-128"/>
                <a:cs typeface="Noto Sans CJK JP Light"/>
              </a:rPr>
              <a:t>おでかけ</a:t>
            </a:r>
            <a:r>
              <a:rPr sz="1400" b="1" spc="-140" dirty="0" err="1">
                <a:solidFill>
                  <a:srgbClr val="231F20"/>
                </a:solidFill>
                <a:latin typeface="Meiryo UI" panose="020B0604030504040204" pitchFamily="50" charset="-128"/>
                <a:ea typeface="Meiryo UI" panose="020B0604030504040204" pitchFamily="50" charset="-128"/>
                <a:cs typeface="Noto Sans CJK JP Light"/>
              </a:rPr>
              <a:t>クーポン</a:t>
            </a:r>
            <a:endParaRPr lang="en-US" sz="1400" b="1" spc="-140" dirty="0">
              <a:solidFill>
                <a:srgbClr val="231F20"/>
              </a:solidFill>
              <a:latin typeface="Meiryo UI" panose="020B0604030504040204" pitchFamily="50" charset="-128"/>
              <a:ea typeface="Meiryo UI" panose="020B0604030504040204" pitchFamily="50" charset="-128"/>
              <a:cs typeface="Noto Sans CJK JP Light"/>
            </a:endParaRPr>
          </a:p>
          <a:p>
            <a:pPr marL="12700" marR="5080" indent="80010" algn="dist">
              <a:lnSpc>
                <a:spcPct val="100000"/>
              </a:lnSpc>
              <a:spcBef>
                <a:spcPts val="100"/>
              </a:spcBef>
            </a:pPr>
            <a:r>
              <a:rPr lang="ja-JP" altLang="en-US" sz="1400" b="1" spc="-140" dirty="0">
                <a:solidFill>
                  <a:srgbClr val="231F20"/>
                </a:solidFill>
                <a:latin typeface="Meiryo UI" panose="020B0604030504040204" pitchFamily="50" charset="-128"/>
                <a:ea typeface="Meiryo UI" panose="020B0604030504040204" pitchFamily="50" charset="-128"/>
                <a:cs typeface="Noto Sans CJK JP Light"/>
              </a:rPr>
              <a:t>加盟店</a:t>
            </a:r>
            <a:endParaRPr sz="1400" b="1" dirty="0">
              <a:latin typeface="Meiryo UI" panose="020B0604030504040204" pitchFamily="50" charset="-128"/>
              <a:ea typeface="Meiryo UI" panose="020B0604030504040204" pitchFamily="50" charset="-128"/>
              <a:cs typeface="Noto Sans CJK JP Light"/>
            </a:endParaRPr>
          </a:p>
        </p:txBody>
      </p:sp>
      <p:sp>
        <p:nvSpPr>
          <p:cNvPr id="46" name="object 46"/>
          <p:cNvSpPr/>
          <p:nvPr/>
        </p:nvSpPr>
        <p:spPr>
          <a:xfrm>
            <a:off x="5153228" y="6342121"/>
            <a:ext cx="3961168" cy="558800"/>
          </a:xfrm>
          <a:custGeom>
            <a:avLst/>
            <a:gdLst/>
            <a:ahLst/>
            <a:cxnLst/>
            <a:rect l="l" t="t" r="r" b="b"/>
            <a:pathLst>
              <a:path w="4019550" h="558800">
                <a:moveTo>
                  <a:pt x="3947045" y="0"/>
                </a:moveTo>
                <a:lnTo>
                  <a:pt x="71996" y="0"/>
                </a:lnTo>
                <a:lnTo>
                  <a:pt x="43971" y="5657"/>
                </a:lnTo>
                <a:lnTo>
                  <a:pt x="21086" y="21088"/>
                </a:lnTo>
                <a:lnTo>
                  <a:pt x="5657" y="43976"/>
                </a:lnTo>
                <a:lnTo>
                  <a:pt x="0" y="72009"/>
                </a:lnTo>
                <a:lnTo>
                  <a:pt x="0" y="486791"/>
                </a:lnTo>
                <a:lnTo>
                  <a:pt x="5657" y="514823"/>
                </a:lnTo>
                <a:lnTo>
                  <a:pt x="21086" y="537711"/>
                </a:lnTo>
                <a:lnTo>
                  <a:pt x="43971" y="553142"/>
                </a:lnTo>
                <a:lnTo>
                  <a:pt x="71996" y="558800"/>
                </a:lnTo>
                <a:lnTo>
                  <a:pt x="3947045" y="558800"/>
                </a:lnTo>
                <a:lnTo>
                  <a:pt x="3975070" y="553142"/>
                </a:lnTo>
                <a:lnTo>
                  <a:pt x="3997955" y="537711"/>
                </a:lnTo>
                <a:lnTo>
                  <a:pt x="4013384" y="514823"/>
                </a:lnTo>
                <a:lnTo>
                  <a:pt x="4019041" y="486791"/>
                </a:lnTo>
                <a:lnTo>
                  <a:pt x="4019041" y="72009"/>
                </a:lnTo>
                <a:lnTo>
                  <a:pt x="4013384" y="43976"/>
                </a:lnTo>
                <a:lnTo>
                  <a:pt x="3997955" y="21088"/>
                </a:lnTo>
                <a:lnTo>
                  <a:pt x="3975070" y="5657"/>
                </a:lnTo>
                <a:lnTo>
                  <a:pt x="3947045" y="0"/>
                </a:lnTo>
                <a:close/>
              </a:path>
            </a:pathLst>
          </a:custGeom>
          <a:solidFill>
            <a:srgbClr val="FFCCFF"/>
          </a:solidFill>
        </p:spPr>
        <p:txBody>
          <a:bodyPr wrap="square" lIns="0" tIns="0" rIns="0" bIns="0" rtlCol="0"/>
          <a:lstStyle/>
          <a:p>
            <a:endParaRPr sz="2800">
              <a:latin typeface="Meiryo UI" panose="020B0604030504040204" pitchFamily="50" charset="-128"/>
              <a:ea typeface="Meiryo UI" panose="020B0604030504040204" pitchFamily="50" charset="-128"/>
            </a:endParaRPr>
          </a:p>
        </p:txBody>
      </p:sp>
      <p:sp>
        <p:nvSpPr>
          <p:cNvPr id="76" name="object 76"/>
          <p:cNvSpPr/>
          <p:nvPr/>
        </p:nvSpPr>
        <p:spPr>
          <a:xfrm>
            <a:off x="5135422" y="1174472"/>
            <a:ext cx="3986314"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2"/>
          </a:solidFill>
          <a:ln>
            <a:noFill/>
          </a:ln>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0" name="object 76">
            <a:extLst>
              <a:ext uri="{FF2B5EF4-FFF2-40B4-BE49-F238E27FC236}">
                <a16:creationId xmlns:a16="http://schemas.microsoft.com/office/drawing/2014/main" id="{B8E3E922-71A8-43BE-9A21-0D719081939C}"/>
              </a:ext>
            </a:extLst>
          </p:cNvPr>
          <p:cNvSpPr/>
          <p:nvPr/>
        </p:nvSpPr>
        <p:spPr>
          <a:xfrm>
            <a:off x="5174620" y="2138491"/>
            <a:ext cx="5347329"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2"/>
          </a:solidFill>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9" name="object 69"/>
          <p:cNvSpPr/>
          <p:nvPr/>
        </p:nvSpPr>
        <p:spPr>
          <a:xfrm>
            <a:off x="7033202" y="1609326"/>
            <a:ext cx="360000" cy="686412"/>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96" name="object 96"/>
          <p:cNvSpPr txBox="1"/>
          <p:nvPr/>
        </p:nvSpPr>
        <p:spPr>
          <a:xfrm>
            <a:off x="5452211" y="1311320"/>
            <a:ext cx="3501860" cy="289823"/>
          </a:xfrm>
          <a:prstGeom prst="rect">
            <a:avLst/>
          </a:prstGeom>
        </p:spPr>
        <p:txBody>
          <a:bodyPr vert="horz" wrap="square" lIns="0" tIns="12700" rIns="0" bIns="0" rtlCol="0" anchor="ctr" anchorCtr="0">
            <a:spAutoFit/>
          </a:bodyPr>
          <a:lstStyle/>
          <a:p>
            <a:pPr marL="12700" algn="dist">
              <a:lnSpc>
                <a:spcPct val="100000"/>
              </a:lnSpc>
              <a:spcBef>
                <a:spcPts val="100"/>
              </a:spcBef>
            </a:pPr>
            <a:r>
              <a:rPr lang="ja-JP" altLang="en-US"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高知県・高知県東部</a:t>
            </a:r>
            <a:r>
              <a:rPr lang="en-US" altLang="ja-JP"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9</a:t>
            </a:r>
            <a:r>
              <a:rPr lang="ja-JP" altLang="en-US"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市町村</a:t>
            </a:r>
            <a:endParaRPr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p:txBody>
      </p:sp>
      <p:sp>
        <p:nvSpPr>
          <p:cNvPr id="97" name="object 97"/>
          <p:cNvSpPr txBox="1"/>
          <p:nvPr/>
        </p:nvSpPr>
        <p:spPr>
          <a:xfrm>
            <a:off x="4701029" y="807980"/>
            <a:ext cx="1325121" cy="289823"/>
          </a:xfrm>
          <a:prstGeom prst="rect">
            <a:avLst/>
          </a:prstGeom>
          <a:solidFill>
            <a:schemeClr val="tx1"/>
          </a:solidFill>
        </p:spPr>
        <p:txBody>
          <a:bodyPr vert="horz" wrap="square" lIns="0" tIns="12700" rIns="0" bIns="0" rtlCol="0">
            <a:spAutoFit/>
          </a:bodyPr>
          <a:lstStyle/>
          <a:p>
            <a:pPr marL="12700" algn="ctr">
              <a:lnSpc>
                <a:spcPct val="100000"/>
              </a:lnSpc>
              <a:spcBef>
                <a:spcPts val="100"/>
              </a:spcBef>
            </a:pPr>
            <a:r>
              <a:rPr b="1" spc="-120" dirty="0">
                <a:solidFill>
                  <a:schemeClr val="bg1"/>
                </a:solidFill>
                <a:latin typeface="Meiryo UI" panose="020B0604030504040204" pitchFamily="50" charset="-128"/>
                <a:ea typeface="Meiryo UI" panose="020B0604030504040204" pitchFamily="50" charset="-128"/>
                <a:cs typeface="Noto Sans CJK JP Light"/>
              </a:rPr>
              <a:t>事業の流れ</a:t>
            </a:r>
            <a:endParaRPr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25" name="object 125"/>
          <p:cNvSpPr txBox="1"/>
          <p:nvPr/>
        </p:nvSpPr>
        <p:spPr>
          <a:xfrm>
            <a:off x="194787" y="783844"/>
            <a:ext cx="4054914" cy="1807359"/>
          </a:xfrm>
          <a:prstGeom prst="rect">
            <a:avLst/>
          </a:prstGeom>
          <a:solidFill>
            <a:srgbClr val="0086EA"/>
          </a:solidFill>
        </p:spPr>
        <p:style>
          <a:lnRef idx="0">
            <a:schemeClr val="accent6"/>
          </a:lnRef>
          <a:fillRef idx="3">
            <a:schemeClr val="accent6"/>
          </a:fillRef>
          <a:effectRef idx="3">
            <a:schemeClr val="accent6"/>
          </a:effectRef>
          <a:fontRef idx="minor">
            <a:schemeClr val="lt1"/>
          </a:fontRef>
        </p:style>
        <p:txBody>
          <a:bodyPr vert="horz" wrap="square" lIns="0" tIns="12700" rIns="0" bIns="0" rtlCol="0">
            <a:noAutofit/>
          </a:bodyPr>
          <a:lstStyle/>
          <a:p>
            <a:pPr marL="31750">
              <a:lnSpc>
                <a:spcPct val="100000"/>
              </a:lnSpc>
              <a:spcBef>
                <a:spcPts val="100"/>
              </a:spcBef>
            </a:pPr>
            <a:r>
              <a:rPr lang="en-US" altLang="ja-JP"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 </a:t>
            </a:r>
            <a:r>
              <a:rPr lang="ja-JP" altLang="en-US"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目的 </a:t>
            </a:r>
            <a:r>
              <a:rPr lang="en-US" altLang="ja-JP"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a:t>
            </a:r>
            <a:endParaRPr lang="en-US"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endParaRPr>
          </a:p>
          <a:p>
            <a:pPr marL="31750">
              <a:lnSpc>
                <a:spcPct val="100000"/>
              </a:lnSpc>
              <a:spcBef>
                <a:spcPts val="100"/>
              </a:spcBef>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クーポン付き宿泊プラン」で宿泊されたお客様に対し、ひがしこうちエリア内で使用できるクーポン券を配布し、旅行者の滞在時間の延長やリピーターの掘り起しに繋げ、滞在型観光の推進及び観光消費額の拡大を図ることで、物価高騰の影響を受けたひがしこうちエリア内の宿泊・観光事業者を支援するとともに、地域経済を活性化することを目的とする。</a:t>
            </a:r>
          </a:p>
        </p:txBody>
      </p:sp>
      <p:sp>
        <p:nvSpPr>
          <p:cNvPr id="127" name="object 96">
            <a:extLst>
              <a:ext uri="{FF2B5EF4-FFF2-40B4-BE49-F238E27FC236}">
                <a16:creationId xmlns:a16="http://schemas.microsoft.com/office/drawing/2014/main" id="{AEABC282-43DB-4716-9544-2CBBAF6F2084}"/>
              </a:ext>
            </a:extLst>
          </p:cNvPr>
          <p:cNvSpPr txBox="1"/>
          <p:nvPr/>
        </p:nvSpPr>
        <p:spPr>
          <a:xfrm>
            <a:off x="5837134" y="2269353"/>
            <a:ext cx="4083124" cy="298579"/>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solidFill>
                  <a:srgbClr val="FFFFFF"/>
                </a:solidFill>
                <a:latin typeface="Meiryo UI" panose="020B0604030504040204" pitchFamily="50" charset="-128"/>
                <a:ea typeface="Meiryo UI" panose="020B0604030504040204" pitchFamily="50" charset="-128"/>
                <a:cs typeface="Noto Sans CJK JP Light"/>
              </a:rPr>
              <a:t>一般社団法人 高知県東部観光協議会</a:t>
            </a:r>
            <a:endParaRPr b="1" dirty="0">
              <a:latin typeface="Meiryo UI" panose="020B0604030504040204" pitchFamily="50" charset="-128"/>
              <a:ea typeface="Meiryo UI" panose="020B0604030504040204" pitchFamily="50" charset="-128"/>
              <a:cs typeface="Noto Sans CJK JP Light"/>
            </a:endParaRPr>
          </a:p>
        </p:txBody>
      </p:sp>
      <p:sp>
        <p:nvSpPr>
          <p:cNvPr id="37" name="object 37"/>
          <p:cNvSpPr/>
          <p:nvPr/>
        </p:nvSpPr>
        <p:spPr>
          <a:xfrm rot="10800000">
            <a:off x="8439254" y="3870258"/>
            <a:ext cx="360000" cy="846880"/>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1F497D"/>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54" name="object 96">
            <a:extLst>
              <a:ext uri="{FF2B5EF4-FFF2-40B4-BE49-F238E27FC236}">
                <a16:creationId xmlns:a16="http://schemas.microsoft.com/office/drawing/2014/main" id="{C8E8F651-FBF4-4C52-A578-C903D883D6DD}"/>
              </a:ext>
            </a:extLst>
          </p:cNvPr>
          <p:cNvSpPr txBox="1"/>
          <p:nvPr/>
        </p:nvSpPr>
        <p:spPr>
          <a:xfrm>
            <a:off x="5451435" y="6443435"/>
            <a:ext cx="3537521" cy="298579"/>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latin typeface="Meiryo UI" panose="020B0604030504040204" pitchFamily="50" charset="-128"/>
                <a:ea typeface="Meiryo UI" panose="020B0604030504040204" pitchFamily="50" charset="-128"/>
                <a:cs typeface="Noto Sans CJK JP Light"/>
              </a:rPr>
              <a:t>お客様</a:t>
            </a:r>
            <a:endParaRPr b="1" dirty="0">
              <a:latin typeface="Meiryo UI" panose="020B0604030504040204" pitchFamily="50" charset="-128"/>
              <a:ea typeface="Meiryo UI" panose="020B0604030504040204" pitchFamily="50" charset="-128"/>
              <a:cs typeface="Noto Sans CJK JP Light"/>
            </a:endParaRPr>
          </a:p>
        </p:txBody>
      </p:sp>
      <p:sp>
        <p:nvSpPr>
          <p:cNvPr id="155" name="object 37">
            <a:extLst>
              <a:ext uri="{FF2B5EF4-FFF2-40B4-BE49-F238E27FC236}">
                <a16:creationId xmlns:a16="http://schemas.microsoft.com/office/drawing/2014/main" id="{9ACAD021-5ACA-442C-951C-AE0560C9D673}"/>
              </a:ext>
            </a:extLst>
          </p:cNvPr>
          <p:cNvSpPr/>
          <p:nvPr/>
        </p:nvSpPr>
        <p:spPr>
          <a:xfrm>
            <a:off x="5639960" y="5089958"/>
            <a:ext cx="360000" cy="1364182"/>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FF85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37">
            <a:extLst>
              <a:ext uri="{FF2B5EF4-FFF2-40B4-BE49-F238E27FC236}">
                <a16:creationId xmlns:a16="http://schemas.microsoft.com/office/drawing/2014/main" id="{E6DFDEE1-9BCF-45B3-8609-C993611D2FE2}"/>
              </a:ext>
            </a:extLst>
          </p:cNvPr>
          <p:cNvSpPr/>
          <p:nvPr/>
        </p:nvSpPr>
        <p:spPr>
          <a:xfrm>
            <a:off x="8584618" y="5096135"/>
            <a:ext cx="360000" cy="1347300"/>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FF85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2" name="object 41">
            <a:extLst>
              <a:ext uri="{FF2B5EF4-FFF2-40B4-BE49-F238E27FC236}">
                <a16:creationId xmlns:a16="http://schemas.microsoft.com/office/drawing/2014/main" id="{D072B8F2-B7F8-4C93-9A0D-C89C01E351CC}"/>
              </a:ext>
            </a:extLst>
          </p:cNvPr>
          <p:cNvSpPr txBox="1"/>
          <p:nvPr/>
        </p:nvSpPr>
        <p:spPr>
          <a:xfrm>
            <a:off x="841346" y="4206500"/>
            <a:ext cx="1472411" cy="259045"/>
          </a:xfrm>
          <a:prstGeom prst="rect">
            <a:avLst/>
          </a:prstGeom>
        </p:spPr>
        <p:txBody>
          <a:bodyPr vert="horz" wrap="square" lIns="0" tIns="12700" rIns="0" bIns="0" rtlCol="0">
            <a:spAutoFit/>
          </a:bodyPr>
          <a:lstStyle/>
          <a:p>
            <a:pPr marL="12700" algn="dist">
              <a:lnSpc>
                <a:spcPct val="100000"/>
              </a:lnSpc>
              <a:spcBef>
                <a:spcPts val="100"/>
              </a:spcBef>
            </a:pPr>
            <a:r>
              <a:rPr lang="ja-JP" altLang="en-US" sz="1600" b="1" dirty="0">
                <a:solidFill>
                  <a:schemeClr val="bg1"/>
                </a:solidFill>
                <a:latin typeface="Meiryo UI" panose="020B0604030504040204" pitchFamily="50" charset="-128"/>
                <a:ea typeface="Meiryo UI" panose="020B0604030504040204" pitchFamily="50" charset="-128"/>
                <a:cs typeface="Noto Sans CJK JP Light"/>
              </a:rPr>
              <a:t>ご注意ください</a:t>
            </a:r>
            <a:endParaRPr sz="16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11" name="object 69">
            <a:extLst>
              <a:ext uri="{FF2B5EF4-FFF2-40B4-BE49-F238E27FC236}">
                <a16:creationId xmlns:a16="http://schemas.microsoft.com/office/drawing/2014/main" id="{7DBF091D-AFE1-4E16-BC56-27CCFB1E6181}"/>
              </a:ext>
            </a:extLst>
          </p:cNvPr>
          <p:cNvSpPr/>
          <p:nvPr/>
        </p:nvSpPr>
        <p:spPr>
          <a:xfrm>
            <a:off x="5245465" y="2599896"/>
            <a:ext cx="360000" cy="2079988"/>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13" name="object 69">
            <a:extLst>
              <a:ext uri="{FF2B5EF4-FFF2-40B4-BE49-F238E27FC236}">
                <a16:creationId xmlns:a16="http://schemas.microsoft.com/office/drawing/2014/main" id="{A0D572F9-776A-444C-8BDF-4F0E973CB5D4}"/>
              </a:ext>
            </a:extLst>
          </p:cNvPr>
          <p:cNvSpPr/>
          <p:nvPr/>
        </p:nvSpPr>
        <p:spPr>
          <a:xfrm rot="19411449">
            <a:off x="6506084" y="2347838"/>
            <a:ext cx="360000" cy="264726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632523"/>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20" name="object 125">
            <a:extLst>
              <a:ext uri="{FF2B5EF4-FFF2-40B4-BE49-F238E27FC236}">
                <a16:creationId xmlns:a16="http://schemas.microsoft.com/office/drawing/2014/main" id="{9758A8F0-E21D-4385-90AB-002F341F1BD6}"/>
              </a:ext>
            </a:extLst>
          </p:cNvPr>
          <p:cNvSpPr txBox="1"/>
          <p:nvPr/>
        </p:nvSpPr>
        <p:spPr>
          <a:xfrm>
            <a:off x="194787" y="2697291"/>
            <a:ext cx="4054914" cy="4893555"/>
          </a:xfrm>
          <a:prstGeom prst="rect">
            <a:avLst/>
          </a:prstGeom>
          <a:solidFill>
            <a:srgbClr val="FF8F43"/>
          </a:solidFill>
        </p:spPr>
        <p:style>
          <a:lnRef idx="0">
            <a:schemeClr val="accent5"/>
          </a:lnRef>
          <a:fillRef idx="3">
            <a:schemeClr val="accent5"/>
          </a:fillRef>
          <a:effectRef idx="3">
            <a:schemeClr val="accent5"/>
          </a:effectRef>
          <a:fontRef idx="minor">
            <a:schemeClr val="lt1"/>
          </a:fontRef>
        </p:style>
        <p:txBody>
          <a:bodyPr vert="horz" wrap="square" lIns="0" tIns="12700" rIns="0" bIns="0" rtlCol="0" anchor="ctr" anchorCtr="0">
            <a:noAutofit/>
          </a:bodyPr>
          <a:lstStyle/>
          <a:p>
            <a:pPr marL="12700">
              <a:lnSpc>
                <a:spcPct val="100000"/>
              </a:lnSpc>
              <a:spcBef>
                <a:spcPts val="100"/>
              </a:spcBef>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キャンペーン期間</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spcBef>
                <a:spcPts val="100"/>
              </a:spcBef>
            </a:pP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2023</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年</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9</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月</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日</a:t>
            </a:r>
            <a:r>
              <a:rPr lang="ja-JP" altLang="en-US"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2024</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年</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月</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日まで</a:t>
            </a:r>
            <a:endPar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spcBef>
                <a:spcPts val="100"/>
              </a:spcBef>
            </a:pP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配布状況に伴い期間調整あり（除外日なし）</a:t>
            </a:r>
            <a:endPar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クーポン配布冊数</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18,000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endParaRPr lang="ja-JP" altLang="en-US"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クーポン配布条件</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対象宿泊施設において「クーポン付き宿泊プラン」で</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宿泊した中学生以上の方</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コロナワクチン接種証明・陰性証明</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不要</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配布クーポン内容</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①休日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休日・平日の区分は別紙参照</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税込</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円以上の宿泊プランで宿泊された場合</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円分（１枚</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枚つづり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１冊）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②平日</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税込</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7,000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円以上の宿泊プランで宿泊された場合</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円分（１枚</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枚つづり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２冊）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連泊について</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２泊目までをクーポン進呈の対象とする</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（例：金曜のみ宿泊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　金土曜に宿泊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p:txBody>
      </p:sp>
      <p:sp>
        <p:nvSpPr>
          <p:cNvPr id="90" name="object 90"/>
          <p:cNvSpPr txBox="1"/>
          <p:nvPr/>
        </p:nvSpPr>
        <p:spPr>
          <a:xfrm>
            <a:off x="9842" y="0"/>
            <a:ext cx="10804832" cy="528691"/>
          </a:xfrm>
          <a:prstGeom prst="rect">
            <a:avLst/>
          </a:prstGeom>
        </p:spPr>
        <p:txBody>
          <a:bodyPr vert="horz" wrap="square" lIns="0" tIns="50165" rIns="0" bIns="0" rtlCol="0">
            <a:normAutofit/>
          </a:bodyPr>
          <a:lstStyle/>
          <a:p>
            <a:pPr marL="12700">
              <a:spcBef>
                <a:spcPts val="395"/>
              </a:spcBef>
            </a:pP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令和５年度　ひがしこうち</a:t>
            </a:r>
            <a:r>
              <a:rPr sz="2100" b="1" dirty="0">
                <a:solidFill>
                  <a:schemeClr val="bg1"/>
                </a:solidFill>
                <a:latin typeface="Meiryo UI" panose="020B0604030504040204" pitchFamily="50" charset="-128"/>
                <a:ea typeface="Meiryo UI" panose="020B0604030504040204" pitchFamily="50" charset="-128"/>
                <a:cs typeface="Noto Sans CJK JP Medium"/>
              </a:rPr>
              <a:t>誘客促進キャンペーン</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「ひがしこうちで</a:t>
            </a:r>
            <a:r>
              <a:rPr lang="en-US" altLang="ja-JP" sz="2100" b="1" dirty="0">
                <a:solidFill>
                  <a:schemeClr val="bg1"/>
                </a:solidFill>
                <a:latin typeface="Meiryo UI" panose="020B0604030504040204" pitchFamily="50" charset="-128"/>
                <a:ea typeface="Meiryo UI" panose="020B0604030504040204" pitchFamily="50" charset="-128"/>
                <a:cs typeface="Noto Sans CJK JP Medium"/>
              </a:rPr>
              <a:t>GO</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a:t>
            </a:r>
            <a:r>
              <a:rPr lang="en-US" altLang="ja-JP" sz="2100" b="1" dirty="0">
                <a:solidFill>
                  <a:schemeClr val="bg1"/>
                </a:solidFill>
                <a:latin typeface="Meiryo UI" panose="020B0604030504040204" pitchFamily="50" charset="-128"/>
                <a:ea typeface="Meiryo UI" panose="020B0604030504040204" pitchFamily="50" charset="-128"/>
                <a:cs typeface="Noto Sans CJK JP Medium"/>
              </a:rPr>
              <a:t>GO</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！！おでかけクーポ</a:t>
            </a:r>
            <a:r>
              <a:rPr lang="ja-JP" altLang="en-US" sz="2100" b="1" spc="-15" dirty="0">
                <a:solidFill>
                  <a:schemeClr val="bg1"/>
                </a:solidFill>
                <a:latin typeface="Meiryo UI" panose="020B0604030504040204" pitchFamily="50" charset="-128"/>
                <a:ea typeface="Meiryo UI" panose="020B0604030504040204" pitchFamily="50" charset="-128"/>
                <a:cs typeface="Noto Sans CJK JP Medium"/>
              </a:rPr>
              <a:t>ン</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券」</a:t>
            </a:r>
            <a:endParaRPr sz="21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29" name="object 96">
            <a:extLst>
              <a:ext uri="{FF2B5EF4-FFF2-40B4-BE49-F238E27FC236}">
                <a16:creationId xmlns:a16="http://schemas.microsoft.com/office/drawing/2014/main" id="{5419FBF4-DEF4-4F1A-B39A-5DBD10DCCDCD}"/>
              </a:ext>
            </a:extLst>
          </p:cNvPr>
          <p:cNvSpPr txBox="1"/>
          <p:nvPr/>
        </p:nvSpPr>
        <p:spPr>
          <a:xfrm>
            <a:off x="7278011" y="3396049"/>
            <a:ext cx="1668415" cy="289823"/>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latin typeface="Meiryo UI" panose="020B0604030504040204" pitchFamily="50" charset="-128"/>
                <a:ea typeface="Meiryo UI" panose="020B0604030504040204" pitchFamily="50" charset="-128"/>
                <a:cs typeface="Noto Sans CJK JP Light"/>
              </a:rPr>
              <a:t>四国銀行</a:t>
            </a:r>
            <a:endParaRPr b="1" dirty="0">
              <a:latin typeface="Meiryo UI" panose="020B0604030504040204" pitchFamily="50" charset="-128"/>
              <a:ea typeface="Meiryo UI" panose="020B0604030504040204" pitchFamily="50" charset="-128"/>
              <a:cs typeface="Noto Sans CJK JP Light"/>
            </a:endParaRPr>
          </a:p>
        </p:txBody>
      </p:sp>
      <p:sp>
        <p:nvSpPr>
          <p:cNvPr id="8" name="object 69">
            <a:extLst>
              <a:ext uri="{FF2B5EF4-FFF2-40B4-BE49-F238E27FC236}">
                <a16:creationId xmlns:a16="http://schemas.microsoft.com/office/drawing/2014/main" id="{2B72B6AF-54A1-AFE2-FD5D-1CF3A600203A}"/>
              </a:ext>
            </a:extLst>
          </p:cNvPr>
          <p:cNvSpPr/>
          <p:nvPr/>
        </p:nvSpPr>
        <p:spPr>
          <a:xfrm>
            <a:off x="8489809" y="2625728"/>
            <a:ext cx="377609" cy="790226"/>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632523"/>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1" name="object 37">
            <a:extLst>
              <a:ext uri="{FF2B5EF4-FFF2-40B4-BE49-F238E27FC236}">
                <a16:creationId xmlns:a16="http://schemas.microsoft.com/office/drawing/2014/main" id="{4FDA3F0D-788A-4897-0147-BB82A288363A}"/>
              </a:ext>
            </a:extLst>
          </p:cNvPr>
          <p:cNvSpPr/>
          <p:nvPr/>
        </p:nvSpPr>
        <p:spPr>
          <a:xfrm>
            <a:off x="7550150" y="2622814"/>
            <a:ext cx="360000" cy="793869"/>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chemeClr val="tx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 name="object 69">
            <a:extLst>
              <a:ext uri="{FF2B5EF4-FFF2-40B4-BE49-F238E27FC236}">
                <a16:creationId xmlns:a16="http://schemas.microsoft.com/office/drawing/2014/main" id="{6A06F937-2694-74D1-D34C-A76B36C01820}"/>
              </a:ext>
            </a:extLst>
          </p:cNvPr>
          <p:cNvSpPr/>
          <p:nvPr/>
        </p:nvSpPr>
        <p:spPr>
          <a:xfrm>
            <a:off x="7682709" y="5119132"/>
            <a:ext cx="360000" cy="139787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008000"/>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3" name="object 71">
            <a:extLst>
              <a:ext uri="{FF2B5EF4-FFF2-40B4-BE49-F238E27FC236}">
                <a16:creationId xmlns:a16="http://schemas.microsoft.com/office/drawing/2014/main" id="{A3CEB2AB-E139-9FC8-2FF8-10AAFC82FE4B}"/>
              </a:ext>
            </a:extLst>
          </p:cNvPr>
          <p:cNvSpPr/>
          <p:nvPr/>
        </p:nvSpPr>
        <p:spPr>
          <a:xfrm>
            <a:off x="7426228" y="5293087"/>
            <a:ext cx="854080" cy="41682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008000"/>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③商品・</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rPr>
              <a:t>サービス</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object 76">
            <a:extLst>
              <a:ext uri="{FF2B5EF4-FFF2-40B4-BE49-F238E27FC236}">
                <a16:creationId xmlns:a16="http://schemas.microsoft.com/office/drawing/2014/main" id="{658C48D6-256E-F05E-10F9-43DA316974D8}"/>
              </a:ext>
            </a:extLst>
          </p:cNvPr>
          <p:cNvSpPr/>
          <p:nvPr/>
        </p:nvSpPr>
        <p:spPr>
          <a:xfrm>
            <a:off x="9640749" y="4650577"/>
            <a:ext cx="1048452"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1">
              <a:lumMod val="40000"/>
              <a:lumOff val="60000"/>
            </a:schemeClr>
          </a:solidFill>
        </p:spPr>
        <p:txBody>
          <a:bodyPr wrap="square" lIns="0" tIns="0" rIns="0" bIns="0" rtlCol="0" anchor="ctr" anchorCtr="0"/>
          <a:lstStyle/>
          <a:p>
            <a:pPr algn="ctr"/>
            <a:r>
              <a:rPr lang="ja-JP" altLang="en-US" b="1" dirty="0">
                <a:latin typeface="Meiryo UI" panose="020B0604030504040204" pitchFamily="50" charset="-128"/>
                <a:ea typeface="Meiryo UI" panose="020B0604030504040204" pitchFamily="50" charset="-128"/>
              </a:rPr>
              <a:t>郵 便 局</a:t>
            </a:r>
            <a:endParaRPr sz="2400" b="1" dirty="0">
              <a:latin typeface="Meiryo UI" panose="020B0604030504040204" pitchFamily="50" charset="-128"/>
              <a:ea typeface="Meiryo UI" panose="020B0604030504040204" pitchFamily="50" charset="-128"/>
            </a:endParaRPr>
          </a:p>
        </p:txBody>
      </p:sp>
      <p:sp>
        <p:nvSpPr>
          <p:cNvPr id="6" name="object 37">
            <a:extLst>
              <a:ext uri="{FF2B5EF4-FFF2-40B4-BE49-F238E27FC236}">
                <a16:creationId xmlns:a16="http://schemas.microsoft.com/office/drawing/2014/main" id="{FC3AF6C6-9DF3-934F-E90B-A43613CFF75C}"/>
              </a:ext>
            </a:extLst>
          </p:cNvPr>
          <p:cNvSpPr/>
          <p:nvPr/>
        </p:nvSpPr>
        <p:spPr>
          <a:xfrm rot="5400000">
            <a:off x="9151157" y="4546714"/>
            <a:ext cx="428730" cy="636456"/>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00800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BE6CAEB-7637-ED18-53AF-F3507492A9BB}"/>
              </a:ext>
            </a:extLst>
          </p:cNvPr>
          <p:cNvSpPr txBox="1"/>
          <p:nvPr/>
        </p:nvSpPr>
        <p:spPr>
          <a:xfrm>
            <a:off x="9053404" y="4763065"/>
            <a:ext cx="526107" cy="184666"/>
          </a:xfrm>
          <a:prstGeom prst="rect">
            <a:avLst/>
          </a:prstGeom>
          <a:noFill/>
          <a:ln>
            <a:noFill/>
          </a:ln>
        </p:spPr>
        <p:txBody>
          <a:bodyPr wrap="square" lIns="0" tIns="0" rIns="0" bIns="0"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⑨請求</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9" name="object 37">
            <a:extLst>
              <a:ext uri="{FF2B5EF4-FFF2-40B4-BE49-F238E27FC236}">
                <a16:creationId xmlns:a16="http://schemas.microsoft.com/office/drawing/2014/main" id="{931E7551-E96F-A6B3-E234-07402CAB5E96}"/>
              </a:ext>
            </a:extLst>
          </p:cNvPr>
          <p:cNvSpPr/>
          <p:nvPr/>
        </p:nvSpPr>
        <p:spPr>
          <a:xfrm>
            <a:off x="9754883" y="2576838"/>
            <a:ext cx="360000" cy="2107453"/>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chemeClr val="tx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7" name="object 69">
            <a:extLst>
              <a:ext uri="{FF2B5EF4-FFF2-40B4-BE49-F238E27FC236}">
                <a16:creationId xmlns:a16="http://schemas.microsoft.com/office/drawing/2014/main" id="{62F6F953-B210-E12E-FA95-55D630215B0D}"/>
              </a:ext>
            </a:extLst>
          </p:cNvPr>
          <p:cNvSpPr/>
          <p:nvPr/>
        </p:nvSpPr>
        <p:spPr>
          <a:xfrm rot="1177658">
            <a:off x="9221247" y="2545064"/>
            <a:ext cx="360000" cy="2236790"/>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01" name="object 101"/>
          <p:cNvSpPr txBox="1"/>
          <p:nvPr/>
        </p:nvSpPr>
        <p:spPr>
          <a:xfrm>
            <a:off x="4256515" y="3931440"/>
            <a:ext cx="1314506" cy="166712"/>
          </a:xfrm>
          <a:prstGeom prst="rect">
            <a:avLst/>
          </a:prstGeom>
        </p:spPr>
        <p:txBody>
          <a:bodyPr vert="horz" wrap="square" lIns="0" tIns="12700" rIns="0" bIns="0" rtlCol="0">
            <a:spAutoFit/>
          </a:bodyPr>
          <a:lstStyle/>
          <a:p>
            <a:pPr marL="12700">
              <a:lnSpc>
                <a:spcPct val="100000"/>
              </a:lnSpc>
            </a:pPr>
            <a:r>
              <a:rPr lang="ja-JP" altLang="en-US" sz="1000" b="1" dirty="0">
                <a:solidFill>
                  <a:schemeClr val="bg1"/>
                </a:solidFill>
                <a:latin typeface="Meiryo UI" panose="020B0604030504040204" pitchFamily="50" charset="-128"/>
                <a:ea typeface="Meiryo UI" panose="020B0604030504040204" pitchFamily="50" charset="-128"/>
                <a:cs typeface="Noto Sans CJK JP Light"/>
              </a:rPr>
              <a:t>　</a:t>
            </a:r>
            <a:endParaRPr sz="10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6" name="object 69">
            <a:extLst>
              <a:ext uri="{FF2B5EF4-FFF2-40B4-BE49-F238E27FC236}">
                <a16:creationId xmlns:a16="http://schemas.microsoft.com/office/drawing/2014/main" id="{3BD83ACD-C0FD-0702-8B71-4B51BF17FD3B}"/>
              </a:ext>
            </a:extLst>
          </p:cNvPr>
          <p:cNvSpPr txBox="1">
            <a:spLocks noGrp="1"/>
          </p:cNvSpPr>
          <p:nvPr>
            <p:ph type="sldNum" sz="quarter" idx="7"/>
          </p:nvPr>
        </p:nvSpPr>
        <p:spPr>
          <a:xfrm>
            <a:off x="5416550" y="727200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sz="1400" spc="-5" dirty="0">
                <a:latin typeface="BIZ UDPゴシック" panose="020B0400000000000000" pitchFamily="50" charset="-128"/>
                <a:ea typeface="BIZ UDPゴシック" panose="020B0400000000000000" pitchFamily="50" charset="-128"/>
              </a:rPr>
              <a:t>-</a:t>
            </a:r>
          </a:p>
        </p:txBody>
      </p:sp>
      <p:sp>
        <p:nvSpPr>
          <p:cNvPr id="24" name="object 71">
            <a:extLst>
              <a:ext uri="{FF2B5EF4-FFF2-40B4-BE49-F238E27FC236}">
                <a16:creationId xmlns:a16="http://schemas.microsoft.com/office/drawing/2014/main" id="{4AF45EE0-890B-CFC9-3C48-CA3219C654D9}"/>
              </a:ext>
            </a:extLst>
          </p:cNvPr>
          <p:cNvSpPr/>
          <p:nvPr/>
        </p:nvSpPr>
        <p:spPr>
          <a:xfrm>
            <a:off x="8284826" y="5927329"/>
            <a:ext cx="925784" cy="26422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85FF"/>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④クーポン券</a:t>
            </a:r>
            <a:endParaRPr lang="en-US" altLang="ja-JP" sz="1200" b="1" dirty="0">
              <a:latin typeface="Meiryo UI" panose="020B0604030504040204" pitchFamily="50" charset="-128"/>
              <a:ea typeface="Meiryo UI" panose="020B0604030504040204" pitchFamily="50" charset="-128"/>
            </a:endParaRPr>
          </a:p>
        </p:txBody>
      </p:sp>
      <p:sp>
        <p:nvSpPr>
          <p:cNvPr id="26" name="object 71">
            <a:extLst>
              <a:ext uri="{FF2B5EF4-FFF2-40B4-BE49-F238E27FC236}">
                <a16:creationId xmlns:a16="http://schemas.microsoft.com/office/drawing/2014/main" id="{9573C200-D9E8-AA47-1E51-692FF6B09E18}"/>
              </a:ext>
            </a:extLst>
          </p:cNvPr>
          <p:cNvSpPr/>
          <p:nvPr/>
        </p:nvSpPr>
        <p:spPr>
          <a:xfrm>
            <a:off x="5360640" y="5915937"/>
            <a:ext cx="925784" cy="26422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85FF"/>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➀宿泊</a:t>
            </a:r>
            <a:endParaRPr lang="en-US" altLang="ja-JP" sz="1200" b="1" dirty="0">
              <a:latin typeface="Meiryo UI" panose="020B0604030504040204" pitchFamily="50" charset="-128"/>
              <a:ea typeface="Meiryo UI" panose="020B0604030504040204" pitchFamily="50" charset="-128"/>
            </a:endParaRPr>
          </a:p>
        </p:txBody>
      </p:sp>
      <p:sp>
        <p:nvSpPr>
          <p:cNvPr id="27" name="object 71">
            <a:extLst>
              <a:ext uri="{FF2B5EF4-FFF2-40B4-BE49-F238E27FC236}">
                <a16:creationId xmlns:a16="http://schemas.microsoft.com/office/drawing/2014/main" id="{5EA01C9F-9EBB-F247-F0A3-BC682E7AA4A7}"/>
              </a:ext>
            </a:extLst>
          </p:cNvPr>
          <p:cNvSpPr/>
          <p:nvPr/>
        </p:nvSpPr>
        <p:spPr>
          <a:xfrm>
            <a:off x="7435984" y="4255058"/>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008000"/>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⑤請求</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8" name="object 71">
            <a:extLst>
              <a:ext uri="{FF2B5EF4-FFF2-40B4-BE49-F238E27FC236}">
                <a16:creationId xmlns:a16="http://schemas.microsoft.com/office/drawing/2014/main" id="{808B71E5-3465-A91A-8C6C-75EE858869A6}"/>
              </a:ext>
            </a:extLst>
          </p:cNvPr>
          <p:cNvSpPr/>
          <p:nvPr/>
        </p:nvSpPr>
        <p:spPr>
          <a:xfrm>
            <a:off x="8281310" y="3987450"/>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⑥支払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9" name="object 71">
            <a:extLst>
              <a:ext uri="{FF2B5EF4-FFF2-40B4-BE49-F238E27FC236}">
                <a16:creationId xmlns:a16="http://schemas.microsoft.com/office/drawing/2014/main" id="{FB919E06-9EFD-1521-B280-27AEA9C1B945}"/>
              </a:ext>
            </a:extLst>
          </p:cNvPr>
          <p:cNvSpPr/>
          <p:nvPr/>
        </p:nvSpPr>
        <p:spPr>
          <a:xfrm>
            <a:off x="9575770" y="4117737"/>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⑩提出</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0" name="object 71">
            <a:extLst>
              <a:ext uri="{FF2B5EF4-FFF2-40B4-BE49-F238E27FC236}">
                <a16:creationId xmlns:a16="http://schemas.microsoft.com/office/drawing/2014/main" id="{345F4906-C122-2023-8930-79CB6EFE9A3D}"/>
              </a:ext>
            </a:extLst>
          </p:cNvPr>
          <p:cNvSpPr/>
          <p:nvPr/>
        </p:nvSpPr>
        <p:spPr>
          <a:xfrm>
            <a:off x="7352893" y="3030504"/>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⑦報告</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1" name="object 71">
            <a:extLst>
              <a:ext uri="{FF2B5EF4-FFF2-40B4-BE49-F238E27FC236}">
                <a16:creationId xmlns:a16="http://schemas.microsoft.com/office/drawing/2014/main" id="{9A5E4D56-D842-9C8B-4366-D8C4B43A8028}"/>
              </a:ext>
            </a:extLst>
          </p:cNvPr>
          <p:cNvSpPr/>
          <p:nvPr/>
        </p:nvSpPr>
        <p:spPr>
          <a:xfrm>
            <a:off x="5815913" y="2884355"/>
            <a:ext cx="1165458" cy="93048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説明会の実施</a:t>
            </a:r>
          </a:p>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a:t>
            </a:r>
            <a:r>
              <a:rPr lang="en-US" altLang="ja-JP" sz="1050" b="1" dirty="0">
                <a:solidFill>
                  <a:schemeClr val="bg1"/>
                </a:solidFill>
                <a:latin typeface="Meiryo UI" panose="020B0604030504040204" pitchFamily="50" charset="-128"/>
                <a:ea typeface="Meiryo UI" panose="020B0604030504040204" pitchFamily="50" charset="-128"/>
                <a:cs typeface="Noto Sans CJK JP Light"/>
              </a:rPr>
              <a:t>PR</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ツールの提供</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・ポスター</a:t>
            </a:r>
          </a:p>
          <a:p>
            <a:pPr marL="167005">
              <a:lnSpc>
                <a:spcPct val="100000"/>
              </a:lnSpc>
              <a:spcBef>
                <a:spcPts val="5"/>
              </a:spcBef>
            </a:pPr>
            <a:r>
              <a:rPr lang="ja-JP" altLang="en-US" sz="1050" b="1" spc="-5" dirty="0">
                <a:solidFill>
                  <a:schemeClr val="bg1"/>
                </a:solidFill>
                <a:latin typeface="Meiryo UI" panose="020B0604030504040204" pitchFamily="50" charset="-128"/>
                <a:ea typeface="Meiryo UI" panose="020B0604030504040204" pitchFamily="50" charset="-128"/>
                <a:cs typeface="Noto Sans CJK JP Light"/>
              </a:rPr>
              <a:t>・ステッカ</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ー</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・のぼり  など</a:t>
            </a:r>
          </a:p>
        </p:txBody>
      </p:sp>
      <p:sp>
        <p:nvSpPr>
          <p:cNvPr id="32" name="object 71">
            <a:extLst>
              <a:ext uri="{FF2B5EF4-FFF2-40B4-BE49-F238E27FC236}">
                <a16:creationId xmlns:a16="http://schemas.microsoft.com/office/drawing/2014/main" id="{0F08D7E1-4FBF-7D92-4F40-06FEBAF562ED}"/>
              </a:ext>
            </a:extLst>
          </p:cNvPr>
          <p:cNvSpPr/>
          <p:nvPr/>
        </p:nvSpPr>
        <p:spPr>
          <a:xfrm>
            <a:off x="4605180" y="3102509"/>
            <a:ext cx="1178069" cy="105611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説明会の実施</a:t>
            </a:r>
          </a:p>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a:t>
            </a:r>
            <a:r>
              <a:rPr lang="en-US" altLang="ja-JP" sz="1050" b="1" dirty="0">
                <a:solidFill>
                  <a:schemeClr val="bg1"/>
                </a:solidFill>
                <a:latin typeface="Meiryo UI" panose="020B0604030504040204" pitchFamily="50" charset="-128"/>
                <a:ea typeface="Meiryo UI" panose="020B0604030504040204" pitchFamily="50" charset="-128"/>
                <a:cs typeface="Noto Sans CJK JP Light"/>
              </a:rPr>
              <a:t>PR</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ツール等の提供</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・クーポン券</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・加盟店一覧</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・ポスター　など</a:t>
            </a:r>
          </a:p>
        </p:txBody>
      </p:sp>
      <p:sp>
        <p:nvSpPr>
          <p:cNvPr id="33" name="object 71">
            <a:extLst>
              <a:ext uri="{FF2B5EF4-FFF2-40B4-BE49-F238E27FC236}">
                <a16:creationId xmlns:a16="http://schemas.microsoft.com/office/drawing/2014/main" id="{0FF5B6ED-B3A9-6127-A34B-AE19CC5F6228}"/>
              </a:ext>
            </a:extLst>
          </p:cNvPr>
          <p:cNvSpPr/>
          <p:nvPr/>
        </p:nvSpPr>
        <p:spPr>
          <a:xfrm>
            <a:off x="8074660" y="2761568"/>
            <a:ext cx="1206614"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⑧手数料の支払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4" name="object 71">
            <a:extLst>
              <a:ext uri="{FF2B5EF4-FFF2-40B4-BE49-F238E27FC236}">
                <a16:creationId xmlns:a16="http://schemas.microsoft.com/office/drawing/2014/main" id="{D8895C7C-5D3C-5E24-173E-BE52DDC8287D}"/>
              </a:ext>
            </a:extLst>
          </p:cNvPr>
          <p:cNvSpPr/>
          <p:nvPr/>
        </p:nvSpPr>
        <p:spPr>
          <a:xfrm>
            <a:off x="9142780" y="3098441"/>
            <a:ext cx="612103"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⑪支払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6" name="object 71">
            <a:extLst>
              <a:ext uri="{FF2B5EF4-FFF2-40B4-BE49-F238E27FC236}">
                <a16:creationId xmlns:a16="http://schemas.microsoft.com/office/drawing/2014/main" id="{F6A6D12F-D03B-E83D-FAB2-7B3A0863268F}"/>
              </a:ext>
            </a:extLst>
          </p:cNvPr>
          <p:cNvSpPr/>
          <p:nvPr/>
        </p:nvSpPr>
        <p:spPr>
          <a:xfrm>
            <a:off x="6583401" y="1780171"/>
            <a:ext cx="1206614"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補助金・負担金</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9" name="object 96">
            <a:extLst>
              <a:ext uri="{FF2B5EF4-FFF2-40B4-BE49-F238E27FC236}">
                <a16:creationId xmlns:a16="http://schemas.microsoft.com/office/drawing/2014/main" id="{5C3136CE-FA6B-49EF-B2F8-12928AF071F5}"/>
              </a:ext>
            </a:extLst>
          </p:cNvPr>
          <p:cNvSpPr txBox="1"/>
          <p:nvPr/>
        </p:nvSpPr>
        <p:spPr>
          <a:xfrm>
            <a:off x="7305960" y="3687015"/>
            <a:ext cx="1668415" cy="182101"/>
          </a:xfrm>
          <a:prstGeom prst="rect">
            <a:avLst/>
          </a:prstGeom>
        </p:spPr>
        <p:txBody>
          <a:bodyPr vert="horz" wrap="square" lIns="0" tIns="12700" rIns="0" bIns="0" rtlCol="0">
            <a:spAutoFit/>
          </a:bodyPr>
          <a:lstStyle/>
          <a:p>
            <a:pPr marL="12700" algn="dist">
              <a:lnSpc>
                <a:spcPct val="100000"/>
              </a:lnSpc>
              <a:spcBef>
                <a:spcPts val="100"/>
              </a:spcBef>
            </a:pPr>
            <a:r>
              <a:rPr lang="ja-JP" altLang="en-US" sz="1100" b="1" spc="-130" dirty="0">
                <a:latin typeface="Meiryo UI" panose="020B0604030504040204" pitchFamily="50" charset="-128"/>
                <a:ea typeface="Meiryo UI" panose="020B0604030504040204" pitchFamily="50" charset="-128"/>
                <a:cs typeface="Noto Sans CJK JP Light"/>
              </a:rPr>
              <a:t>（安芸・室戸・田野・甲浦）</a:t>
            </a:r>
            <a:endParaRPr sz="1100" b="1" dirty="0">
              <a:latin typeface="Meiryo UI" panose="020B0604030504040204" pitchFamily="50" charset="-128"/>
              <a:ea typeface="Meiryo UI" panose="020B0604030504040204" pitchFamily="50" charset="-128"/>
              <a:cs typeface="Noto Sans CJK JP Light"/>
            </a:endParaRPr>
          </a:p>
        </p:txBody>
      </p:sp>
      <p:sp>
        <p:nvSpPr>
          <p:cNvPr id="44" name="テキスト ボックス 43">
            <a:extLst>
              <a:ext uri="{FF2B5EF4-FFF2-40B4-BE49-F238E27FC236}">
                <a16:creationId xmlns:a16="http://schemas.microsoft.com/office/drawing/2014/main" id="{7764B5ED-9331-AD52-9E06-33584262948A}"/>
              </a:ext>
            </a:extLst>
          </p:cNvPr>
          <p:cNvSpPr txBox="1"/>
          <p:nvPr/>
        </p:nvSpPr>
        <p:spPr>
          <a:xfrm>
            <a:off x="-146050" y="-4882"/>
            <a:ext cx="11125200" cy="528293"/>
          </a:xfrm>
          <a:prstGeom prst="rect">
            <a:avLst/>
          </a:prstGeom>
          <a:solidFill>
            <a:srgbClr val="FF8029"/>
          </a:solidFill>
        </p:spPr>
        <p:txBody>
          <a:bodyPr wrap="square" rtlCol="0" anchor="ctr" anchorCtr="0">
            <a:normAutofit fontScale="92500"/>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令和</a:t>
            </a:r>
            <a:r>
              <a:rPr lang="en-US" altLang="ja-JP" sz="2000" b="1" dirty="0">
                <a:solidFill>
                  <a:schemeClr val="bg1"/>
                </a:solidFill>
                <a:latin typeface="Meiryo UI" panose="020B0604030504040204" pitchFamily="50" charset="-128"/>
                <a:ea typeface="Meiryo UI" panose="020B0604030504040204" pitchFamily="50" charset="-128"/>
              </a:rPr>
              <a:t>5</a:t>
            </a:r>
            <a:r>
              <a:rPr lang="ja-JP" altLang="en-US" sz="2000" b="1" dirty="0">
                <a:solidFill>
                  <a:schemeClr val="bg1"/>
                </a:solidFill>
                <a:latin typeface="Meiryo UI" panose="020B0604030504040204" pitchFamily="50" charset="-128"/>
                <a:ea typeface="Meiryo UI" panose="020B0604030504040204" pitchFamily="50" charset="-128"/>
              </a:rPr>
              <a:t>年度 ひがしこうち誘客促進キャンペーン「ひがしこうちで</a:t>
            </a:r>
            <a:r>
              <a:rPr lang="en-US" altLang="ja-JP" sz="2000" b="1" dirty="0">
                <a:solidFill>
                  <a:schemeClr val="bg1"/>
                </a:solidFill>
                <a:latin typeface="Meiryo UI" panose="020B0604030504040204" pitchFamily="50" charset="-128"/>
                <a:ea typeface="Meiryo UI" panose="020B0604030504040204" pitchFamily="50" charset="-128"/>
              </a:rPr>
              <a:t>GO</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GO</a:t>
            </a:r>
            <a:r>
              <a:rPr lang="ja-JP" altLang="en-US" sz="2000" b="1" dirty="0">
                <a:solidFill>
                  <a:schemeClr val="bg1"/>
                </a:solidFill>
                <a:latin typeface="Meiryo UI" panose="020B0604030504040204" pitchFamily="50" charset="-128"/>
                <a:ea typeface="Meiryo UI" panose="020B0604030504040204" pitchFamily="50" charset="-128"/>
              </a:rPr>
              <a:t>！！おでかけクーポン券」事業概要</a:t>
            </a:r>
          </a:p>
        </p:txBody>
      </p:sp>
      <p:sp>
        <p:nvSpPr>
          <p:cNvPr id="18" name="object 69">
            <a:extLst>
              <a:ext uri="{FF2B5EF4-FFF2-40B4-BE49-F238E27FC236}">
                <a16:creationId xmlns:a16="http://schemas.microsoft.com/office/drawing/2014/main" id="{F5F33151-1624-4276-0BB2-892B6182C13C}"/>
              </a:ext>
            </a:extLst>
          </p:cNvPr>
          <p:cNvSpPr/>
          <p:nvPr/>
        </p:nvSpPr>
        <p:spPr>
          <a:xfrm>
            <a:off x="10195666" y="2622814"/>
            <a:ext cx="360000" cy="2204688"/>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35" name="object 71">
            <a:extLst>
              <a:ext uri="{FF2B5EF4-FFF2-40B4-BE49-F238E27FC236}">
                <a16:creationId xmlns:a16="http://schemas.microsoft.com/office/drawing/2014/main" id="{68A06AB2-96DF-E8A6-BD6C-9F63EA5B7811}"/>
              </a:ext>
            </a:extLst>
          </p:cNvPr>
          <p:cNvSpPr/>
          <p:nvPr/>
        </p:nvSpPr>
        <p:spPr>
          <a:xfrm>
            <a:off x="10036498" y="3060524"/>
            <a:ext cx="737379" cy="415268"/>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⑫手数料の支払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94" name="object 69">
            <a:extLst>
              <a:ext uri="{FF2B5EF4-FFF2-40B4-BE49-F238E27FC236}">
                <a16:creationId xmlns:a16="http://schemas.microsoft.com/office/drawing/2014/main" id="{4C1FACA2-6D26-4084-ADF1-5A1AFCBB4276}"/>
              </a:ext>
            </a:extLst>
          </p:cNvPr>
          <p:cNvSpPr/>
          <p:nvPr/>
        </p:nvSpPr>
        <p:spPr>
          <a:xfrm>
            <a:off x="6436320" y="5106304"/>
            <a:ext cx="360000" cy="145531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FFFF21"/>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25" name="object 71">
            <a:extLst>
              <a:ext uri="{FF2B5EF4-FFF2-40B4-BE49-F238E27FC236}">
                <a16:creationId xmlns:a16="http://schemas.microsoft.com/office/drawing/2014/main" id="{C5811C70-FD27-F57D-BDD2-96B18F8727A6}"/>
              </a:ext>
            </a:extLst>
          </p:cNvPr>
          <p:cNvSpPr/>
          <p:nvPr/>
        </p:nvSpPr>
        <p:spPr>
          <a:xfrm>
            <a:off x="6143943" y="5306812"/>
            <a:ext cx="925784" cy="29974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FF21"/>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②クーポン券</a:t>
            </a:r>
            <a:endParaRPr lang="en-US" altLang="ja-JP" sz="1200" b="1" dirty="0">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06F8BF3-1707-4521-93DF-A00A633EF3DB}"/>
              </a:ext>
            </a:extLst>
          </p:cNvPr>
          <p:cNvSpPr txBox="1"/>
          <p:nvPr/>
        </p:nvSpPr>
        <p:spPr>
          <a:xfrm>
            <a:off x="169879" y="756963"/>
            <a:ext cx="10542926" cy="4672888"/>
          </a:xfrm>
          <a:prstGeom prst="rect">
            <a:avLst/>
          </a:prstGeom>
          <a:solidFill>
            <a:srgbClr val="FFFF99"/>
          </a:solidFill>
          <a:ln>
            <a:noFill/>
          </a:ln>
        </p:spPr>
        <p:txBody>
          <a:bodyPr wrap="square" lIns="0" tIns="121400" rIns="0" bIns="121400" rtlCol="0">
            <a:noAutofit/>
          </a:bodyPr>
          <a:lstStyle/>
          <a:p>
            <a:endParaRPr lang="en-US" altLang="ja-JP" sz="1124"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AC70A9-5F5F-4EA2-9E6B-4F91505F2ED7}"/>
              </a:ext>
            </a:extLst>
          </p:cNvPr>
          <p:cNvSpPr txBox="1"/>
          <p:nvPr/>
        </p:nvSpPr>
        <p:spPr>
          <a:xfrm>
            <a:off x="1209830" y="1286158"/>
            <a:ext cx="1412810" cy="400110"/>
          </a:xfrm>
          <a:prstGeom prst="rect">
            <a:avLst/>
          </a:prstGeom>
          <a:solidFill>
            <a:srgbClr val="FFC000"/>
          </a:solidFill>
          <a:scene3d>
            <a:camera prst="orthographicFront"/>
            <a:lightRig rig="threePt" dir="t"/>
          </a:scene3d>
          <a:sp3d>
            <a:bevelT/>
          </a:sp3d>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宿泊施設</a:t>
            </a:r>
            <a:endParaRPr lang="en-US" altLang="ja-JP" sz="2000" b="1" dirty="0">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52CEDBD1-C7AC-4BFE-BD19-510AA064D33D}"/>
              </a:ext>
            </a:extLst>
          </p:cNvPr>
          <p:cNvSpPr/>
          <p:nvPr/>
        </p:nvSpPr>
        <p:spPr>
          <a:xfrm>
            <a:off x="809084" y="4464304"/>
            <a:ext cx="2914048" cy="5860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チェックイン時にお渡しします。</a:t>
            </a:r>
            <a:endPar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r>
              <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大人のみ（中学生以上）</a:t>
            </a:r>
            <a:endPar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99" name="角丸四角形 2">
            <a:extLst>
              <a:ext uri="{FF2B5EF4-FFF2-40B4-BE49-F238E27FC236}">
                <a16:creationId xmlns:a16="http://schemas.microsoft.com/office/drawing/2014/main" id="{1676EE1C-4889-4BD9-B91D-7ADAA1DE347C}"/>
              </a:ext>
            </a:extLst>
          </p:cNvPr>
          <p:cNvSpPr/>
          <p:nvPr/>
        </p:nvSpPr>
        <p:spPr>
          <a:xfrm>
            <a:off x="4053727" y="1179368"/>
            <a:ext cx="6239710" cy="4212161"/>
          </a:xfrm>
          <a:prstGeom prst="roundRect">
            <a:avLst>
              <a:gd name="adj" fmla="val 7089"/>
            </a:avLst>
          </a:prstGeom>
          <a:solidFill>
            <a:srgbClr val="B0DD7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ja-JP" altLang="en-US" sz="2023" dirty="0">
              <a:latin typeface="Meiryo UI" panose="020B0604030504040204" pitchFamily="50" charset="-128"/>
              <a:ea typeface="Meiryo UI" panose="020B0604030504040204" pitchFamily="50" charset="-128"/>
            </a:endParaRPr>
          </a:p>
        </p:txBody>
      </p:sp>
      <p:pic>
        <p:nvPicPr>
          <p:cNvPr id="19" name="Picture 14">
            <a:extLst>
              <a:ext uri="{FF2B5EF4-FFF2-40B4-BE49-F238E27FC236}">
                <a16:creationId xmlns:a16="http://schemas.microsoft.com/office/drawing/2014/main" id="{8C1271AC-79F7-412B-A702-6A5A4807C5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81" y="1263379"/>
            <a:ext cx="756650" cy="780124"/>
          </a:xfrm>
          <a:prstGeom prst="rect">
            <a:avLst/>
          </a:prstGeom>
          <a:noFill/>
          <a:extLst>
            <a:ext uri="{909E8E84-426E-40DD-AFC4-6F175D3DCCD1}">
              <a14:hiddenFill xmlns:a14="http://schemas.microsoft.com/office/drawing/2010/main">
                <a:solidFill>
                  <a:srgbClr val="FFFFFF"/>
                </a:solidFill>
              </a14:hiddenFill>
            </a:ext>
          </a:extLst>
        </p:spPr>
      </p:pic>
      <p:sp>
        <p:nvSpPr>
          <p:cNvPr id="120" name="正方形/長方形 119">
            <a:extLst>
              <a:ext uri="{FF2B5EF4-FFF2-40B4-BE49-F238E27FC236}">
                <a16:creationId xmlns:a16="http://schemas.microsoft.com/office/drawing/2014/main" id="{64507526-6097-4FE2-B1F9-28F363C69612}"/>
              </a:ext>
            </a:extLst>
          </p:cNvPr>
          <p:cNvSpPr/>
          <p:nvPr/>
        </p:nvSpPr>
        <p:spPr>
          <a:xfrm>
            <a:off x="5124886" y="3351671"/>
            <a:ext cx="5016063" cy="1954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2000" b="1" u="sng" dirty="0">
                <a:solidFill>
                  <a:srgbClr val="FF0000"/>
                </a:solidFill>
                <a:latin typeface="Meiryo UI" panose="020B0604030504040204" pitchFamily="50" charset="-128"/>
                <a:ea typeface="Meiryo UI" panose="020B0604030504040204" pitchFamily="50" charset="-128"/>
              </a:rPr>
              <a:t>クーポン券の利用対象とならないもの </a:t>
            </a:r>
            <a:endParaRPr lang="en-US" altLang="ja-JP" sz="2000" b="1" u="sng" dirty="0">
              <a:solidFill>
                <a:srgbClr val="FF0000"/>
              </a:solidFill>
              <a:latin typeface="Meiryo UI" panose="020B0604030504040204" pitchFamily="50" charset="-128"/>
              <a:ea typeface="Meiryo UI" panose="020B0604030504040204" pitchFamily="50" charset="-128"/>
            </a:endParaRPr>
          </a:p>
          <a:p>
            <a:pPr fontAlgn="ctr" hangingPunct="0">
              <a:lnSpc>
                <a:spcPct val="100000"/>
              </a:lnSpc>
            </a:pPr>
            <a:r>
              <a:rPr lang="ja-JP" altLang="en-US" sz="1400" b="1" spc="-5" dirty="0">
                <a:solidFill>
                  <a:prstClr val="black"/>
                </a:solidFill>
                <a:latin typeface="Meiryo UI" panose="020B0604030504040204" pitchFamily="50" charset="-128"/>
                <a:ea typeface="Meiryo UI" panose="020B0604030504040204" pitchFamily="50" charset="-128"/>
                <a:cs typeface="Noto Sans CJK JP Light"/>
              </a:rPr>
              <a:t>■</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出資や債務の支払い。（税金・振込</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み</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手数</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料</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、電</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気</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・ガ</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ス</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・水</a:t>
            </a:r>
            <a:endParaRPr lang="en-US" altLang="ja-JP" sz="1400" b="1" spc="-5"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道</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料金</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な</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ど）</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■たばこ、有価証券、商品券（ビール券、図書券、独自発行</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en-US" altLang="ja-JP" sz="1400" b="1"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する券など）、旅行券、切手、印紙、プリペイドカード等</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en-US" altLang="ja-JP" sz="1400" b="1"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換金性の高い物の購入。</a:t>
            </a:r>
          </a:p>
          <a:p>
            <a:pPr marR="294005" fontAlgn="ctr" hangingPunct="0">
              <a:lnSpc>
                <a:spcPct val="100000"/>
              </a:lnSpc>
              <a:tabLst>
                <a:tab pos="351155" algn="l"/>
              </a:tabLst>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■現金との換金、金融機関への預け</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入</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れ。</a:t>
            </a:r>
            <a:endParaRPr lang="ja-JP" altLang="en-US" sz="1400" b="1" dirty="0">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■その他このクーポン券の発行趣旨</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に</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そぐ</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わ</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ない</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も</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の。</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marR="294005" fontAlgn="ctr" hangingPunct="0">
              <a:tabLst>
                <a:tab pos="351155" algn="l"/>
              </a:tabLst>
            </a:pPr>
            <a:endParaRPr lang="en-US" altLang="ja-JP" sz="700" b="1" spc="15" dirty="0">
              <a:solidFill>
                <a:srgbClr val="FF0000"/>
              </a:solidFill>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endParaRPr lang="ja-JP" altLang="en-US" sz="1400" b="0" dirty="0">
              <a:solidFill>
                <a:srgbClr val="231F20"/>
              </a:solidFill>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endParaRPr lang="ja-JP" altLang="en-US" sz="1100" dirty="0">
              <a:latin typeface="Meiryo UI" panose="020B0604030504040204" pitchFamily="50" charset="-128"/>
              <a:ea typeface="Meiryo UI" panose="020B0604030504040204" pitchFamily="50" charset="-128"/>
              <a:cs typeface="Noto Sans CJK JP Light"/>
            </a:endParaRPr>
          </a:p>
          <a:p>
            <a:pPr lvl="0"/>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103" name="Picture 10" descr="https://3.bp.blogspot.com/-702-VNL8Q5c/Udy6uNQq24I/AAAAAAAAWL8/qCMrlDD8Gd4/s800/gas_station.png">
            <a:extLst>
              <a:ext uri="{FF2B5EF4-FFF2-40B4-BE49-F238E27FC236}">
                <a16:creationId xmlns:a16="http://schemas.microsoft.com/office/drawing/2014/main" id="{C6BA0B39-57EB-4CF0-8CA5-2C754E7A4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139" y="3105447"/>
            <a:ext cx="812572" cy="595210"/>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13BFA109-41A4-42AA-834D-767F031BED7F}"/>
              </a:ext>
            </a:extLst>
          </p:cNvPr>
          <p:cNvSpPr/>
          <p:nvPr/>
        </p:nvSpPr>
        <p:spPr>
          <a:xfrm>
            <a:off x="3333744" y="652528"/>
            <a:ext cx="3824936" cy="437757"/>
          </a:xfrm>
          <a:prstGeom prst="roundRect">
            <a:avLst/>
          </a:prstGeom>
          <a:solidFill>
            <a:srgbClr val="0046D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利用</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OK</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のパターン</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076" name="Picture 4" descr="丸のマークのイラスト「○」">
            <a:extLst>
              <a:ext uri="{FF2B5EF4-FFF2-40B4-BE49-F238E27FC236}">
                <a16:creationId xmlns:a16="http://schemas.microsoft.com/office/drawing/2014/main" id="{890BCE73-2266-4CFA-B77B-6AB1CC257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850" y="661927"/>
            <a:ext cx="424354" cy="424354"/>
          </a:xfrm>
          <a:prstGeom prst="rect">
            <a:avLst/>
          </a:prstGeom>
          <a:noFill/>
          <a:extLst>
            <a:ext uri="{909E8E84-426E-40DD-AFC4-6F175D3DCCD1}">
              <a14:hiddenFill xmlns:a14="http://schemas.microsoft.com/office/drawing/2010/main">
                <a:solidFill>
                  <a:srgbClr val="FFFFFF"/>
                </a:solidFill>
              </a14:hiddenFill>
            </a:ext>
          </a:extLst>
        </p:spPr>
      </p:pic>
      <p:sp>
        <p:nvSpPr>
          <p:cNvPr id="98" name="テキスト ボックス 97">
            <a:extLst>
              <a:ext uri="{FF2B5EF4-FFF2-40B4-BE49-F238E27FC236}">
                <a16:creationId xmlns:a16="http://schemas.microsoft.com/office/drawing/2014/main" id="{434E9573-500A-486C-BF7B-EDCDE47B948E}"/>
              </a:ext>
            </a:extLst>
          </p:cNvPr>
          <p:cNvSpPr txBox="1"/>
          <p:nvPr/>
        </p:nvSpPr>
        <p:spPr>
          <a:xfrm>
            <a:off x="5898075" y="1328024"/>
            <a:ext cx="2595935" cy="369332"/>
          </a:xfrm>
          <a:prstGeom prst="rect">
            <a:avLst/>
          </a:prstGeom>
          <a:solidFill>
            <a:srgbClr val="008000"/>
          </a:solidFill>
          <a:scene3d>
            <a:camera prst="orthographicFront"/>
            <a:lightRig rig="threePt" dir="t"/>
          </a:scene3d>
          <a:sp3d>
            <a:bevelT/>
          </a:sp3d>
        </p:spPr>
        <p:txBody>
          <a:bodyPr wrap="square" rtlCol="0" anchor="ctr" anchorCtr="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おでかけクーポン加盟店</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19" name="正方形/長方形 118">
            <a:extLst>
              <a:ext uri="{FF2B5EF4-FFF2-40B4-BE49-F238E27FC236}">
                <a16:creationId xmlns:a16="http://schemas.microsoft.com/office/drawing/2014/main" id="{6D5D076A-47B2-4BB8-87A9-2CC169CA3546}"/>
              </a:ext>
            </a:extLst>
          </p:cNvPr>
          <p:cNvSpPr/>
          <p:nvPr/>
        </p:nvSpPr>
        <p:spPr>
          <a:xfrm>
            <a:off x="5318315" y="1761023"/>
            <a:ext cx="4465343" cy="501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おでかけクーポン加盟店でのみクーポン券の利用が可能です。</a:t>
            </a: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（店頭ののぼりや、ポスターやステッカーが目印）</a:t>
            </a:r>
            <a:endPar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078" name="Picture 6" descr="注意のマーク">
            <a:extLst>
              <a:ext uri="{FF2B5EF4-FFF2-40B4-BE49-F238E27FC236}">
                <a16:creationId xmlns:a16="http://schemas.microsoft.com/office/drawing/2014/main" id="{B57C3998-81AF-4DEE-B3AE-0146F716CC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4087" y="2410747"/>
            <a:ext cx="296534" cy="27058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注意のマーク">
            <a:extLst>
              <a:ext uri="{FF2B5EF4-FFF2-40B4-BE49-F238E27FC236}">
                <a16:creationId xmlns:a16="http://schemas.microsoft.com/office/drawing/2014/main" id="{E2306AA2-A8FB-4F82-870B-553C5BBAB1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6954" y="2410747"/>
            <a:ext cx="296534" cy="270588"/>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a:extLst>
              <a:ext uri="{FF2B5EF4-FFF2-40B4-BE49-F238E27FC236}">
                <a16:creationId xmlns:a16="http://schemas.microsoft.com/office/drawing/2014/main" id="{CD76C763-14CD-4973-9F32-57511B6ED651}"/>
              </a:ext>
            </a:extLst>
          </p:cNvPr>
          <p:cNvSpPr/>
          <p:nvPr/>
        </p:nvSpPr>
        <p:spPr>
          <a:xfrm>
            <a:off x="5456883" y="2406329"/>
            <a:ext cx="4100559" cy="2750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取扱店舗は特にご注意ください</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28" name="Picture 4">
            <a:extLst>
              <a:ext uri="{FF2B5EF4-FFF2-40B4-BE49-F238E27FC236}">
                <a16:creationId xmlns:a16="http://schemas.microsoft.com/office/drawing/2014/main" id="{47EC6CAE-05D1-4BE4-976F-7FEB9C2803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6100" y="2121991"/>
            <a:ext cx="818334" cy="6781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273D103A-1FD4-4D7D-B840-5F61223EC1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21510">
            <a:off x="4822344" y="2314584"/>
            <a:ext cx="190448" cy="238230"/>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6D565243-C764-41E6-8D6B-3D1E7B8456DA}"/>
              </a:ext>
            </a:extLst>
          </p:cNvPr>
          <p:cNvSpPr/>
          <p:nvPr/>
        </p:nvSpPr>
        <p:spPr>
          <a:xfrm rot="20620274">
            <a:off x="3874470" y="1996143"/>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飲　食</a:t>
            </a:r>
          </a:p>
        </p:txBody>
      </p:sp>
      <p:pic>
        <p:nvPicPr>
          <p:cNvPr id="1044" name="Picture 20">
            <a:extLst>
              <a:ext uri="{FF2B5EF4-FFF2-40B4-BE49-F238E27FC236}">
                <a16:creationId xmlns:a16="http://schemas.microsoft.com/office/drawing/2014/main" id="{062E8376-43B4-4679-9A68-DFA3BCC59B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1716" y="4019040"/>
            <a:ext cx="731936" cy="777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62855B6-8488-4764-8ED4-6DC3D105F1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2548" y="4123883"/>
            <a:ext cx="285634" cy="260654"/>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a:extLst>
              <a:ext uri="{FF2B5EF4-FFF2-40B4-BE49-F238E27FC236}">
                <a16:creationId xmlns:a16="http://schemas.microsoft.com/office/drawing/2014/main" id="{A25BEAFC-4854-4A51-A8A0-45D75C0BFFEF}"/>
              </a:ext>
            </a:extLst>
          </p:cNvPr>
          <p:cNvSpPr/>
          <p:nvPr/>
        </p:nvSpPr>
        <p:spPr>
          <a:xfrm rot="20620274">
            <a:off x="4073919" y="3945759"/>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おみやげ</a:t>
            </a:r>
          </a:p>
        </p:txBody>
      </p:sp>
      <p:pic>
        <p:nvPicPr>
          <p:cNvPr id="3080" name="Picture 8" descr="パドルボード・SUPのイラスト（ライフジャケット）">
            <a:extLst>
              <a:ext uri="{FF2B5EF4-FFF2-40B4-BE49-F238E27FC236}">
                <a16:creationId xmlns:a16="http://schemas.microsoft.com/office/drawing/2014/main" id="{439FA1C6-CB3E-4BC7-BE28-195FC41056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57714" y="3010328"/>
            <a:ext cx="676958" cy="6769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陶芸のイラスト（女性）">
            <a:extLst>
              <a:ext uri="{FF2B5EF4-FFF2-40B4-BE49-F238E27FC236}">
                <a16:creationId xmlns:a16="http://schemas.microsoft.com/office/drawing/2014/main" id="{E04F66D5-FEEB-4D94-93BE-23DCF7204FC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28751" y="4589520"/>
            <a:ext cx="403254" cy="60639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A5388497-EFD0-4632-BB16-92E17DA0E9B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7714" y="4058394"/>
            <a:ext cx="533236" cy="734232"/>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B077036D-0E6F-4D4F-91D7-3A235502683F}"/>
              </a:ext>
            </a:extLst>
          </p:cNvPr>
          <p:cNvSpPr/>
          <p:nvPr/>
        </p:nvSpPr>
        <p:spPr>
          <a:xfrm>
            <a:off x="9557442" y="4742475"/>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体　験</a:t>
            </a:r>
          </a:p>
        </p:txBody>
      </p:sp>
      <p:sp>
        <p:nvSpPr>
          <p:cNvPr id="17" name="矢印: 右 16">
            <a:extLst>
              <a:ext uri="{FF2B5EF4-FFF2-40B4-BE49-F238E27FC236}">
                <a16:creationId xmlns:a16="http://schemas.microsoft.com/office/drawing/2014/main" id="{30B273EC-338A-4989-B125-4E93E01F8CA6}"/>
              </a:ext>
            </a:extLst>
          </p:cNvPr>
          <p:cNvSpPr/>
          <p:nvPr/>
        </p:nvSpPr>
        <p:spPr>
          <a:xfrm>
            <a:off x="3355790" y="2656264"/>
            <a:ext cx="569924" cy="474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2C3F3669-E276-4D2D-B046-AE2FD104AE97}"/>
              </a:ext>
            </a:extLst>
          </p:cNvPr>
          <p:cNvGrpSpPr/>
          <p:nvPr/>
        </p:nvGrpSpPr>
        <p:grpSpPr>
          <a:xfrm>
            <a:off x="-39281" y="4070660"/>
            <a:ext cx="4100559" cy="291050"/>
            <a:chOff x="776971" y="3798876"/>
            <a:chExt cx="4100559" cy="291050"/>
          </a:xfrm>
        </p:grpSpPr>
        <p:sp>
          <p:nvSpPr>
            <p:cNvPr id="136" name="正方形/長方形 135">
              <a:extLst>
                <a:ext uri="{FF2B5EF4-FFF2-40B4-BE49-F238E27FC236}">
                  <a16:creationId xmlns:a16="http://schemas.microsoft.com/office/drawing/2014/main" id="{0E628A2D-A3D5-414D-B05E-8E2824D00FCC}"/>
                </a:ext>
              </a:extLst>
            </p:cNvPr>
            <p:cNvSpPr/>
            <p:nvPr/>
          </p:nvSpPr>
          <p:spPr>
            <a:xfrm>
              <a:off x="776971" y="3798876"/>
              <a:ext cx="4100559" cy="2750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注意</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37" name="Picture 6" descr="注意のマーク">
              <a:extLst>
                <a:ext uri="{FF2B5EF4-FFF2-40B4-BE49-F238E27FC236}">
                  <a16:creationId xmlns:a16="http://schemas.microsoft.com/office/drawing/2014/main" id="{5D762A72-1B01-429E-A075-1722C5D9B6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9839" y="3819338"/>
              <a:ext cx="296534" cy="27058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注意のマーク">
              <a:extLst>
                <a:ext uri="{FF2B5EF4-FFF2-40B4-BE49-F238E27FC236}">
                  <a16:creationId xmlns:a16="http://schemas.microsoft.com/office/drawing/2014/main" id="{0350648F-CB57-4056-9CC8-A892628F50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537" y="3798920"/>
              <a:ext cx="296534" cy="27058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ホテルのイラスト（小）">
            <a:extLst>
              <a:ext uri="{FF2B5EF4-FFF2-40B4-BE49-F238E27FC236}">
                <a16:creationId xmlns:a16="http://schemas.microsoft.com/office/drawing/2014/main" id="{35A813EC-A787-4BAD-A7F2-2A95C9402E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6554" y="1804892"/>
            <a:ext cx="1575038" cy="1702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A50D9F0-7075-4578-8A84-2996D92641A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5061" y="2609542"/>
            <a:ext cx="1382670" cy="1306624"/>
          </a:xfrm>
          <a:prstGeom prst="rect">
            <a:avLst/>
          </a:prstGeom>
          <a:noFill/>
          <a:extLst>
            <a:ext uri="{909E8E84-426E-40DD-AFC4-6F175D3DCCD1}">
              <a14:hiddenFill xmlns:a14="http://schemas.microsoft.com/office/drawing/2010/main">
                <a:solidFill>
                  <a:srgbClr val="FFFFFF"/>
                </a:solidFill>
              </a14:hiddenFill>
            </a:ext>
          </a:extLst>
        </p:spPr>
      </p:pic>
      <p:sp>
        <p:nvSpPr>
          <p:cNvPr id="67" name="正方形/長方形 66">
            <a:extLst>
              <a:ext uri="{FF2B5EF4-FFF2-40B4-BE49-F238E27FC236}">
                <a16:creationId xmlns:a16="http://schemas.microsoft.com/office/drawing/2014/main" id="{FCF9F04C-2892-46CC-8C98-56973529F149}"/>
              </a:ext>
            </a:extLst>
          </p:cNvPr>
          <p:cNvSpPr/>
          <p:nvPr/>
        </p:nvSpPr>
        <p:spPr>
          <a:xfrm>
            <a:off x="5366264" y="2731475"/>
            <a:ext cx="4465343" cy="501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■クーポン券をご利用の際の釣り銭は支払わないでください。■クーポン券利用分には領収証は発行しないでください。</a:t>
            </a:r>
            <a:endPar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7784ACC4-02A9-46BB-958E-576507581772}"/>
              </a:ext>
            </a:extLst>
          </p:cNvPr>
          <p:cNvSpPr txBox="1"/>
          <p:nvPr/>
        </p:nvSpPr>
        <p:spPr>
          <a:xfrm>
            <a:off x="169877" y="5628778"/>
            <a:ext cx="10542927" cy="1831550"/>
          </a:xfrm>
          <a:prstGeom prst="rect">
            <a:avLst/>
          </a:prstGeom>
          <a:solidFill>
            <a:schemeClr val="bg1">
              <a:lumMod val="75000"/>
            </a:schemeClr>
          </a:solidFill>
          <a:ln>
            <a:noFill/>
          </a:ln>
        </p:spPr>
        <p:txBody>
          <a:bodyPr wrap="square" lIns="0" tIns="121400" rIns="0" bIns="121400" rtlCol="0">
            <a:noAutofit/>
          </a:bodyPr>
          <a:lstStyle/>
          <a:p>
            <a:endParaRPr lang="en-US" altLang="ja-JP" sz="1124"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3AC70894-780B-418C-8178-DF631FC8F7E0}"/>
              </a:ext>
            </a:extLst>
          </p:cNvPr>
          <p:cNvSpPr/>
          <p:nvPr/>
        </p:nvSpPr>
        <p:spPr>
          <a:xfrm>
            <a:off x="332145" y="6315108"/>
            <a:ext cx="2941402" cy="86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クーポン券は、宿泊施設でもご利用いただけますが、宿泊費の支払いには利用できません</a:t>
            </a:r>
            <a:endPar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41" name="正方形/長方形 140">
            <a:extLst>
              <a:ext uri="{FF2B5EF4-FFF2-40B4-BE49-F238E27FC236}">
                <a16:creationId xmlns:a16="http://schemas.microsoft.com/office/drawing/2014/main" id="{4554B4B5-009B-4CF7-84B2-7BB4B8F7CF72}"/>
              </a:ext>
            </a:extLst>
          </p:cNvPr>
          <p:cNvSpPr/>
          <p:nvPr/>
        </p:nvSpPr>
        <p:spPr>
          <a:xfrm>
            <a:off x="5378582" y="6160825"/>
            <a:ext cx="2232671" cy="10327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クーポン裏面に宿泊施設名の記載（ゴム印）がないクーポン券は利用できません</a:t>
            </a:r>
            <a:endPar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6" name="図 65">
            <a:extLst>
              <a:ext uri="{FF2B5EF4-FFF2-40B4-BE49-F238E27FC236}">
                <a16:creationId xmlns:a16="http://schemas.microsoft.com/office/drawing/2014/main" id="{FAF77C1F-D8DD-4FF3-B115-2F37B16C976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17338" y="6160825"/>
            <a:ext cx="2321268" cy="1105692"/>
          </a:xfrm>
          <a:prstGeom prst="rect">
            <a:avLst/>
          </a:prstGeom>
          <a:ln>
            <a:solidFill>
              <a:schemeClr val="tx1"/>
            </a:solidFill>
          </a:ln>
        </p:spPr>
      </p:pic>
      <p:sp>
        <p:nvSpPr>
          <p:cNvPr id="2" name="テキスト ボックス 1">
            <a:extLst>
              <a:ext uri="{FF2B5EF4-FFF2-40B4-BE49-F238E27FC236}">
                <a16:creationId xmlns:a16="http://schemas.microsoft.com/office/drawing/2014/main" id="{BFEEAB64-5CE5-43CF-B4E7-B75985AB7000}"/>
              </a:ext>
            </a:extLst>
          </p:cNvPr>
          <p:cNvSpPr txBox="1"/>
          <p:nvPr/>
        </p:nvSpPr>
        <p:spPr>
          <a:xfrm>
            <a:off x="9303266" y="6337602"/>
            <a:ext cx="609600" cy="215444"/>
          </a:xfrm>
          <a:prstGeom prst="rect">
            <a:avLst/>
          </a:prstGeom>
          <a:noFill/>
        </p:spPr>
        <p:txBody>
          <a:bodyPr wrap="square" rtlCol="0">
            <a:spAutoFit/>
          </a:bodyPr>
          <a:lstStyle/>
          <a:p>
            <a:r>
              <a:rPr kumimoji="1" lang="ja-JP" altLang="en-US" sz="800" b="1" dirty="0">
                <a:solidFill>
                  <a:srgbClr val="FF0000"/>
                </a:solidFill>
              </a:rPr>
              <a:t>未記入</a:t>
            </a:r>
          </a:p>
        </p:txBody>
      </p:sp>
      <p:sp>
        <p:nvSpPr>
          <p:cNvPr id="71" name="テキスト ボックス 70">
            <a:extLst>
              <a:ext uri="{FF2B5EF4-FFF2-40B4-BE49-F238E27FC236}">
                <a16:creationId xmlns:a16="http://schemas.microsoft.com/office/drawing/2014/main" id="{CDD38362-42F7-4F4E-A615-BCAD4BAD77E7}"/>
              </a:ext>
            </a:extLst>
          </p:cNvPr>
          <p:cNvSpPr txBox="1"/>
          <p:nvPr/>
        </p:nvSpPr>
        <p:spPr>
          <a:xfrm>
            <a:off x="494632" y="5771888"/>
            <a:ext cx="1412810" cy="400110"/>
          </a:xfrm>
          <a:prstGeom prst="rect">
            <a:avLst/>
          </a:prstGeom>
          <a:solidFill>
            <a:srgbClr val="FFC000"/>
          </a:solidFill>
          <a:scene3d>
            <a:camera prst="orthographicFront"/>
            <a:lightRig rig="threePt" dir="t"/>
          </a:scene3d>
          <a:sp3d>
            <a:bevelT/>
          </a:sp3d>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宿泊施設</a:t>
            </a:r>
            <a:endParaRPr lang="en-US" altLang="ja-JP" sz="2000" b="1" dirty="0">
              <a:latin typeface="Meiryo UI" panose="020B0604030504040204" pitchFamily="50" charset="-128"/>
              <a:ea typeface="Meiryo UI" panose="020B0604030504040204" pitchFamily="50" charset="-128"/>
            </a:endParaRPr>
          </a:p>
        </p:txBody>
      </p:sp>
      <p:sp>
        <p:nvSpPr>
          <p:cNvPr id="139" name="四角形: 角を丸くする 138">
            <a:extLst>
              <a:ext uri="{FF2B5EF4-FFF2-40B4-BE49-F238E27FC236}">
                <a16:creationId xmlns:a16="http://schemas.microsoft.com/office/drawing/2014/main" id="{CA917E30-A78C-4603-8A2E-E3A024EB2D7C}"/>
              </a:ext>
            </a:extLst>
          </p:cNvPr>
          <p:cNvSpPr/>
          <p:nvPr/>
        </p:nvSpPr>
        <p:spPr>
          <a:xfrm>
            <a:off x="3333744" y="5460683"/>
            <a:ext cx="3385804" cy="465308"/>
          </a:xfrm>
          <a:prstGeom prst="roundRect">
            <a:avLst/>
          </a:prstGeom>
          <a:solidFill>
            <a:srgbClr val="0046D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利用</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NG</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のパターン</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088" name="Picture 16" descr="バツのマークのイラスト「×」">
            <a:extLst>
              <a:ext uri="{FF2B5EF4-FFF2-40B4-BE49-F238E27FC236}">
                <a16:creationId xmlns:a16="http://schemas.microsoft.com/office/drawing/2014/main" id="{12272DB9-EBA1-447D-BD3B-641714D3482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80299" y="5444231"/>
            <a:ext cx="538704" cy="538704"/>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6" descr="バツのマークのイラスト「×」">
            <a:extLst>
              <a:ext uri="{FF2B5EF4-FFF2-40B4-BE49-F238E27FC236}">
                <a16:creationId xmlns:a16="http://schemas.microsoft.com/office/drawing/2014/main" id="{BD8D8CA1-BFCC-4DC2-B86D-26BE9126519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73306" y="5758116"/>
            <a:ext cx="1339498" cy="1339498"/>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a:extLst>
              <a:ext uri="{FF2B5EF4-FFF2-40B4-BE49-F238E27FC236}">
                <a16:creationId xmlns:a16="http://schemas.microsoft.com/office/drawing/2014/main" id="{7906F3B4-7BA9-41E6-97CB-4A0079670701}"/>
              </a:ext>
            </a:extLst>
          </p:cNvPr>
          <p:cNvSpPr txBox="1"/>
          <p:nvPr/>
        </p:nvSpPr>
        <p:spPr>
          <a:xfrm>
            <a:off x="6923960" y="5717523"/>
            <a:ext cx="2595935" cy="369332"/>
          </a:xfrm>
          <a:prstGeom prst="rect">
            <a:avLst/>
          </a:prstGeom>
          <a:solidFill>
            <a:srgbClr val="008000"/>
          </a:solidFill>
          <a:scene3d>
            <a:camera prst="orthographicFront"/>
            <a:lightRig rig="threePt" dir="t"/>
          </a:scene3d>
          <a:sp3d>
            <a:bevelT/>
          </a:sp3d>
        </p:spPr>
        <p:txBody>
          <a:bodyPr wrap="square" rtlCol="0" anchor="ctr" anchorCtr="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おでかけクーポン加盟店</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40" name="テキスト ボックス 139">
            <a:extLst>
              <a:ext uri="{FF2B5EF4-FFF2-40B4-BE49-F238E27FC236}">
                <a16:creationId xmlns:a16="http://schemas.microsoft.com/office/drawing/2014/main" id="{9AE25909-94BC-4413-80EC-25F41F10BC73}"/>
              </a:ext>
            </a:extLst>
          </p:cNvPr>
          <p:cNvSpPr txBox="1"/>
          <p:nvPr/>
        </p:nvSpPr>
        <p:spPr>
          <a:xfrm>
            <a:off x="8183314" y="7080080"/>
            <a:ext cx="1323049" cy="276999"/>
          </a:xfrm>
          <a:prstGeom prst="rect">
            <a:avLst/>
          </a:prstGeom>
          <a:solidFill>
            <a:schemeClr val="bg2">
              <a:lumMod val="10000"/>
            </a:schemeClr>
          </a:solidFill>
        </p:spPr>
        <p:txBody>
          <a:bodyPr wrap="square"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クーポン券裏面</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52" name="object 69">
            <a:extLst>
              <a:ext uri="{FF2B5EF4-FFF2-40B4-BE49-F238E27FC236}">
                <a16:creationId xmlns:a16="http://schemas.microsoft.com/office/drawing/2014/main" id="{AD95138E-1099-475F-B116-284E7419AD76}"/>
              </a:ext>
            </a:extLst>
          </p:cNvPr>
          <p:cNvSpPr txBox="1">
            <a:spLocks noGrp="1"/>
          </p:cNvSpPr>
          <p:nvPr>
            <p:ph type="sldNum" sz="quarter" idx="7"/>
          </p:nvPr>
        </p:nvSpPr>
        <p:spPr>
          <a:xfrm>
            <a:off x="5416550" y="727200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-2</a:t>
            </a:r>
            <a:r>
              <a:rPr sz="1400" spc="-5" dirty="0">
                <a:latin typeface="BIZ UDPゴシック" panose="020B0400000000000000" pitchFamily="50" charset="-128"/>
                <a:ea typeface="BIZ UDPゴシック" panose="020B0400000000000000" pitchFamily="50" charset="-128"/>
              </a:rPr>
              <a:t>-</a:t>
            </a:r>
          </a:p>
        </p:txBody>
      </p:sp>
      <p:grpSp>
        <p:nvGrpSpPr>
          <p:cNvPr id="11" name="グループ化 10">
            <a:extLst>
              <a:ext uri="{FF2B5EF4-FFF2-40B4-BE49-F238E27FC236}">
                <a16:creationId xmlns:a16="http://schemas.microsoft.com/office/drawing/2014/main" id="{F64A5F44-BD3D-3EF8-1C65-DCBD75B0524B}"/>
              </a:ext>
            </a:extLst>
          </p:cNvPr>
          <p:cNvGrpSpPr/>
          <p:nvPr/>
        </p:nvGrpSpPr>
        <p:grpSpPr>
          <a:xfrm>
            <a:off x="1687166" y="2164850"/>
            <a:ext cx="597960" cy="415496"/>
            <a:chOff x="2045906" y="1984374"/>
            <a:chExt cx="818433" cy="559458"/>
          </a:xfrm>
        </p:grpSpPr>
        <p:pic>
          <p:nvPicPr>
            <p:cNvPr id="4" name="図 3">
              <a:extLst>
                <a:ext uri="{FF2B5EF4-FFF2-40B4-BE49-F238E27FC236}">
                  <a16:creationId xmlns:a16="http://schemas.microsoft.com/office/drawing/2014/main" id="{04B9EEF5-C6FF-043A-EC09-B1586C471D5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61025" y="2225186"/>
              <a:ext cx="603314" cy="318646"/>
            </a:xfrm>
            <a:prstGeom prst="rect">
              <a:avLst/>
            </a:prstGeom>
          </p:spPr>
        </p:pic>
        <p:pic>
          <p:nvPicPr>
            <p:cNvPr id="8" name="図 7">
              <a:extLst>
                <a:ext uri="{FF2B5EF4-FFF2-40B4-BE49-F238E27FC236}">
                  <a16:creationId xmlns:a16="http://schemas.microsoft.com/office/drawing/2014/main" id="{CD3CC598-056E-0BC5-4455-73D6289A70D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49228" y="2110130"/>
              <a:ext cx="603314" cy="318646"/>
            </a:xfrm>
            <a:prstGeom prst="rect">
              <a:avLst/>
            </a:prstGeom>
          </p:spPr>
        </p:pic>
        <p:pic>
          <p:nvPicPr>
            <p:cNvPr id="9" name="図 8">
              <a:extLst>
                <a:ext uri="{FF2B5EF4-FFF2-40B4-BE49-F238E27FC236}">
                  <a16:creationId xmlns:a16="http://schemas.microsoft.com/office/drawing/2014/main" id="{8CDAC2D6-FC71-000E-2FFE-0589F386996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45906" y="1984374"/>
              <a:ext cx="603314" cy="318646"/>
            </a:xfrm>
            <a:prstGeom prst="rect">
              <a:avLst/>
            </a:prstGeom>
          </p:spPr>
        </p:pic>
      </p:grpSp>
      <p:pic>
        <p:nvPicPr>
          <p:cNvPr id="10" name="Picture 4">
            <a:extLst>
              <a:ext uri="{FF2B5EF4-FFF2-40B4-BE49-F238E27FC236}">
                <a16:creationId xmlns:a16="http://schemas.microsoft.com/office/drawing/2014/main" id="{A45C26AE-1A20-B99B-99D7-8E6DCB0233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07525" y="6049243"/>
            <a:ext cx="1382670" cy="1306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8698413-3449-49A3-B149-369975C4013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89492" y="6431437"/>
            <a:ext cx="736695" cy="73669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D7E53D6-C684-BB0F-BBD3-4E1443BFBC9D}"/>
              </a:ext>
            </a:extLst>
          </p:cNvPr>
          <p:cNvSpPr txBox="1"/>
          <p:nvPr/>
        </p:nvSpPr>
        <p:spPr>
          <a:xfrm>
            <a:off x="-146050" y="-4882"/>
            <a:ext cx="11125200" cy="528293"/>
          </a:xfrm>
          <a:prstGeom prst="rect">
            <a:avLst/>
          </a:prstGeom>
          <a:solidFill>
            <a:srgbClr val="FF8029"/>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クーポン券の利用例</a:t>
            </a:r>
          </a:p>
        </p:txBody>
      </p:sp>
    </p:spTree>
    <p:extLst>
      <p:ext uri="{BB962C8B-B14F-4D97-AF65-F5344CB8AC3E}">
        <p14:creationId xmlns:p14="http://schemas.microsoft.com/office/powerpoint/2010/main" val="165275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96BB1971-0CA3-40D9-B842-90B9FBE410D3}"/>
              </a:ext>
            </a:extLst>
          </p:cNvPr>
          <p:cNvGrpSpPr/>
          <p:nvPr/>
        </p:nvGrpSpPr>
        <p:grpSpPr>
          <a:xfrm>
            <a:off x="504964" y="3491832"/>
            <a:ext cx="10025565" cy="3913820"/>
            <a:chOff x="496385" y="3445581"/>
            <a:chExt cx="10047631" cy="3780694"/>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496385" y="3445581"/>
              <a:ext cx="10047631" cy="3780694"/>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①キャンペーン期間は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a:t>
              </a:r>
              <a:r>
                <a:rPr lang="en-US" altLang="ja-JP" sz="1600" b="1" dirty="0">
                  <a:latin typeface="Meiryo UI" panose="020B0604030504040204" pitchFamily="50" charset="-128"/>
                  <a:ea typeface="Meiryo UI" panose="020B0604030504040204" pitchFamily="50" charset="-128"/>
                </a:rPr>
                <a:t>1/30</a:t>
              </a:r>
              <a:r>
                <a:rPr lang="ja-JP" altLang="en-US" sz="1600" b="1" dirty="0">
                  <a:latin typeface="Meiryo UI" panose="020B0604030504040204" pitchFamily="50" charset="-128"/>
                  <a:ea typeface="Meiryo UI" panose="020B0604030504040204" pitchFamily="50" charset="-128"/>
                </a:rPr>
                <a:t>チェックインまで）です。</a:t>
              </a:r>
              <a:r>
                <a:rPr lang="en-US" altLang="ja-JP" sz="1600" b="1" dirty="0">
                  <a:latin typeface="Meiryo UI" panose="020B0604030504040204" pitchFamily="50" charset="-128"/>
                  <a:ea typeface="Meiryo UI" panose="020B0604030504040204" pitchFamily="50" charset="-128"/>
                </a:rPr>
                <a:t> </a:t>
              </a: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配布状況に伴い期間調整あり（除外日はありません）</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②クーポン券の配布対象となるのは、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3,500</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円以上の宿泊プラン</a:t>
              </a:r>
              <a:r>
                <a:rPr lang="ja-JP" altLang="en-US" sz="1600" b="1" dirty="0">
                  <a:latin typeface="Meiryo UI" panose="020B0604030504040204" pitchFamily="50" charset="-128"/>
                  <a:ea typeface="Meiryo UI" panose="020B0604030504040204" pitchFamily="50" charset="-128"/>
                </a:rPr>
                <a:t>をご利用して宿泊された</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大人（中学生以上）</a:t>
              </a:r>
              <a:r>
                <a:rPr lang="ja-JP" altLang="en-US" sz="1600" b="1" dirty="0">
                  <a:latin typeface="Meiryo UI" panose="020B0604030504040204" pitchFamily="50" charset="-128"/>
                  <a:ea typeface="Meiryo UI" panose="020B0604030504040204" pitchFamily="50" charset="-128"/>
                </a:rPr>
                <a:t>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お客様のみです。小人や幼児にクーポン券は付きません。</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a:t>
              </a: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宿泊日とその翌日がともに休日の場合及び</a:t>
              </a:r>
              <a:r>
                <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12/29</a:t>
              </a: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 </a:t>
              </a: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          </a:t>
              </a:r>
              <a:r>
                <a:rPr lang="ja-JP" altLang="en-US" sz="1600" b="1"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（休日以外）</a:t>
              </a:r>
              <a:r>
                <a:rPr lang="ja-JP" altLang="en-US" sz="1600" b="1" dirty="0">
                  <a:latin typeface="Meiryo UI" panose="020B0604030504040204" pitchFamily="50" charset="-128"/>
                  <a:ea typeface="Meiryo UI" panose="020B0604030504040204" pitchFamily="50" charset="-128"/>
                </a:rPr>
                <a:t>でクーポンの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進呈冊数に差を設けてください。</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：税込</a:t>
              </a:r>
              <a:r>
                <a:rPr lang="en-US" altLang="ja-JP" sz="1600" b="1" dirty="0">
                  <a:latin typeface="Meiryo UI" panose="020B0604030504040204" pitchFamily="50" charset="-128"/>
                  <a:ea typeface="Meiryo UI" panose="020B0604030504040204" pitchFamily="50" charset="-128"/>
                </a:rPr>
                <a:t>3,500</a:t>
              </a:r>
              <a:r>
                <a:rPr lang="ja-JP" altLang="en-US" sz="1600" b="1" dirty="0">
                  <a:latin typeface="Meiryo UI" panose="020B0604030504040204" pitchFamily="50" charset="-128"/>
                  <a:ea typeface="Meiryo UI" panose="020B0604030504040204" pitchFamily="50" charset="-128"/>
                </a:rPr>
                <a:t>円以上の宿泊プランで宿泊された場合は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2,500</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円分（１冊）進呈</a:t>
              </a:r>
              <a:endPar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：税込</a:t>
              </a:r>
              <a:r>
                <a:rPr lang="en-US" altLang="ja-JP" sz="1600" b="1" dirty="0">
                  <a:latin typeface="Meiryo UI" panose="020B0604030504040204" pitchFamily="50" charset="-128"/>
                  <a:ea typeface="Meiryo UI" panose="020B0604030504040204" pitchFamily="50" charset="-128"/>
                </a:rPr>
                <a:t>7,000</a:t>
              </a:r>
              <a:r>
                <a:rPr lang="ja-JP" altLang="en-US" sz="1600" b="1" dirty="0">
                  <a:latin typeface="Meiryo UI" panose="020B0604030504040204" pitchFamily="50" charset="-128"/>
                  <a:ea typeface="Meiryo UI" panose="020B0604030504040204" pitchFamily="50" charset="-128"/>
                </a:rPr>
                <a:t>円以上の宿泊プランで宿泊された場合は</a:t>
              </a:r>
              <a:r>
                <a:rPr lang="en-US" altLang="ja-JP" sz="1600" b="1" u="sng"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5,000</a:t>
              </a:r>
              <a:r>
                <a:rPr lang="ja-JP" altLang="en-US" sz="1600" b="1" u="sng"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円分（２冊）進呈</a:t>
              </a: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ただし、宿泊プランが税込</a:t>
              </a:r>
              <a:r>
                <a:rPr lang="en-US" altLang="ja-JP" sz="1600" b="1" dirty="0">
                  <a:latin typeface="Meiryo UI" panose="020B0604030504040204" pitchFamily="50" charset="-128"/>
                  <a:ea typeface="Meiryo UI" panose="020B0604030504040204" pitchFamily="50" charset="-128"/>
                </a:rPr>
                <a:t>7,000</a:t>
              </a:r>
              <a:r>
                <a:rPr lang="ja-JP" altLang="en-US" sz="1600" b="1" dirty="0">
                  <a:latin typeface="Meiryo UI" panose="020B0604030504040204" pitchFamily="50" charset="-128"/>
                  <a:ea typeface="Meiryo UI" panose="020B0604030504040204" pitchFamily="50" charset="-128"/>
                </a:rPr>
                <a:t>円未満の場合は</a:t>
              </a:r>
              <a:r>
                <a:rPr lang="en-US" altLang="ja-JP" sz="1600" b="1" dirty="0">
                  <a:latin typeface="Meiryo UI" panose="020B0604030504040204" pitchFamily="50" charset="-128"/>
                  <a:ea typeface="Meiryo UI" panose="020B0604030504040204" pitchFamily="50" charset="-128"/>
                </a:rPr>
                <a:t>2,500</a:t>
              </a:r>
              <a:r>
                <a:rPr lang="ja-JP" altLang="en-US" sz="1600" b="1" dirty="0">
                  <a:latin typeface="Meiryo UI" panose="020B0604030504040204" pitchFamily="50" charset="-128"/>
                  <a:ea typeface="Meiryo UI" panose="020B0604030504040204" pitchFamily="50" charset="-128"/>
                </a:rPr>
                <a:t>円分（１冊）進呈となります。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平日・休日の区分は次ページのカレンダーをご確認ください</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④連泊の場合は、</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２泊目までがクーポン進呈の対象</a:t>
              </a:r>
              <a:r>
                <a:rPr lang="ja-JP" altLang="en-US" sz="1600" b="1" dirty="0">
                  <a:latin typeface="Meiryo UI" panose="020B0604030504040204" pitchFamily="50" charset="-128"/>
                  <a:ea typeface="Meiryo UI" panose="020B0604030504040204" pitchFamily="50" charset="-128"/>
                </a:rPr>
                <a:t>となります。</a:t>
              </a:r>
              <a:endParaRPr lang="en-US" altLang="ja-JP" sz="16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（例：</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名宿泊の場合／金曜のみ宿泊</a:t>
              </a: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冊進呈　金土曜に宿泊</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冊進呈　金土日曜に宿泊</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３冊進呈）</a:t>
              </a:r>
              <a:endParaRPr lang="ja-JP" altLang="en-US"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p:txBody>
        </p:sp>
        <p:pic>
          <p:nvPicPr>
            <p:cNvPr id="152" name="Picture 2">
              <a:extLst>
                <a:ext uri="{FF2B5EF4-FFF2-40B4-BE49-F238E27FC236}">
                  <a16:creationId xmlns:a16="http://schemas.microsoft.com/office/drawing/2014/main" id="{9C2C0339-B535-46F7-A06B-03B8C36C80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491" y="3512156"/>
              <a:ext cx="426613" cy="391172"/>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68A7AD42-9A92-43FC-A77B-A973DDC25397}"/>
                </a:ext>
              </a:extLst>
            </p:cNvPr>
            <p:cNvSpPr/>
            <p:nvPr/>
          </p:nvSpPr>
          <p:spPr>
            <a:xfrm>
              <a:off x="4304140" y="3558288"/>
              <a:ext cx="2432118" cy="3605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 name="Picture 2">
              <a:extLst>
                <a:ext uri="{FF2B5EF4-FFF2-40B4-BE49-F238E27FC236}">
                  <a16:creationId xmlns:a16="http://schemas.microsoft.com/office/drawing/2014/main" id="{32106C4B-982A-2EF7-5DB8-3423EC32B3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882" y="3491165"/>
              <a:ext cx="426613" cy="39117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a:extLst>
              <a:ext uri="{FF2B5EF4-FFF2-40B4-BE49-F238E27FC236}">
                <a16:creationId xmlns:a16="http://schemas.microsoft.com/office/drawing/2014/main" id="{7C424751-00E2-4DA4-99EF-3670081336A2}"/>
              </a:ext>
            </a:extLst>
          </p:cNvPr>
          <p:cNvSpPr txBox="1"/>
          <p:nvPr/>
        </p:nvSpPr>
        <p:spPr>
          <a:xfrm>
            <a:off x="-146050" y="-4882"/>
            <a:ext cx="11125200" cy="528293"/>
          </a:xfrm>
          <a:prstGeom prst="rect">
            <a:avLst/>
          </a:prstGeom>
          <a:solidFill>
            <a:srgbClr val="FFFF00"/>
          </a:solidFill>
        </p:spPr>
        <p:txBody>
          <a:bodyPr wrap="square" rtlCol="0" anchor="ctr" anchorCtr="0">
            <a:noAutofit/>
          </a:body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宿泊施設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宿泊プランの作成 ～ 発行管理表提出までの流れ</a:t>
            </a:r>
            <a:endParaRPr lang="ja-JP" altLang="en-US" sz="1600" b="1" dirty="0">
              <a:latin typeface="Meiryo UI" panose="020B0604030504040204" pitchFamily="50" charset="-128"/>
              <a:ea typeface="Meiryo UI" panose="020B0604030504040204" pitchFamily="50" charset="-128"/>
            </a:endParaRPr>
          </a:p>
        </p:txBody>
      </p:sp>
      <p:sp>
        <p:nvSpPr>
          <p:cNvPr id="23" name="ホームベース 17">
            <a:extLst>
              <a:ext uri="{FF2B5EF4-FFF2-40B4-BE49-F238E27FC236}">
                <a16:creationId xmlns:a16="http://schemas.microsoft.com/office/drawing/2014/main" id="{47D6D4FF-8273-4566-8A7F-4309A2E3BC38}"/>
              </a:ext>
            </a:extLst>
          </p:cNvPr>
          <p:cNvSpPr/>
          <p:nvPr/>
        </p:nvSpPr>
        <p:spPr>
          <a:xfrm>
            <a:off x="2720438" y="572682"/>
            <a:ext cx="2696112" cy="484518"/>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受け取り＆</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PR</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ツールの掲示</a:t>
            </a:r>
          </a:p>
        </p:txBody>
      </p:sp>
      <p:sp>
        <p:nvSpPr>
          <p:cNvPr id="29" name="ホームベース 36">
            <a:extLst>
              <a:ext uri="{FF2B5EF4-FFF2-40B4-BE49-F238E27FC236}">
                <a16:creationId xmlns:a16="http://schemas.microsoft.com/office/drawing/2014/main" id="{65D95A6C-E9BD-4028-8642-F925B4FDE41B}"/>
              </a:ext>
            </a:extLst>
          </p:cNvPr>
          <p:cNvSpPr/>
          <p:nvPr/>
        </p:nvSpPr>
        <p:spPr>
          <a:xfrm>
            <a:off x="5740617" y="596625"/>
            <a:ext cx="1885733" cy="436631"/>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クーポン券の配布</a:t>
            </a:r>
          </a:p>
        </p:txBody>
      </p:sp>
      <p:sp>
        <p:nvSpPr>
          <p:cNvPr id="85" name="object 69">
            <a:extLst>
              <a:ext uri="{FF2B5EF4-FFF2-40B4-BE49-F238E27FC236}">
                <a16:creationId xmlns:a16="http://schemas.microsoft.com/office/drawing/2014/main" id="{29CCDE98-556F-43DF-BD9D-2E16021C9539}"/>
              </a:ext>
            </a:extLst>
          </p:cNvPr>
          <p:cNvSpPr txBox="1">
            <a:spLocks noGrp="1"/>
          </p:cNvSpPr>
          <p:nvPr>
            <p:ph type="sldNum" sz="quarter" idx="7"/>
          </p:nvPr>
        </p:nvSpPr>
        <p:spPr>
          <a:xfrm>
            <a:off x="4959065" y="7260766"/>
            <a:ext cx="96152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-3</a:t>
            </a:r>
            <a:r>
              <a:rPr sz="1400" spc="-5" dirty="0">
                <a:latin typeface="BIZ UDPゴシック" panose="020B0400000000000000" pitchFamily="50" charset="-128"/>
                <a:ea typeface="BIZ UDPゴシック" panose="020B0400000000000000" pitchFamily="50" charset="-128"/>
              </a:rPr>
              <a:t>-</a:t>
            </a:r>
          </a:p>
        </p:txBody>
      </p:sp>
      <p:sp>
        <p:nvSpPr>
          <p:cNvPr id="133" name="object 38">
            <a:extLst>
              <a:ext uri="{FF2B5EF4-FFF2-40B4-BE49-F238E27FC236}">
                <a16:creationId xmlns:a16="http://schemas.microsoft.com/office/drawing/2014/main" id="{9B0BD32B-9A6D-4280-880F-F77B269DAB2D}"/>
              </a:ext>
            </a:extLst>
          </p:cNvPr>
          <p:cNvSpPr/>
          <p:nvPr/>
        </p:nvSpPr>
        <p:spPr>
          <a:xfrm>
            <a:off x="7605421" y="1548355"/>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7" name="Picture 14" descr="クリックすると新しいウィンドウで開きます">
            <a:extLst>
              <a:ext uri="{FF2B5EF4-FFF2-40B4-BE49-F238E27FC236}">
                <a16:creationId xmlns:a16="http://schemas.microsoft.com/office/drawing/2014/main" id="{0DC9482A-8771-444D-988D-69FAA27BFC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990" y="1287840"/>
            <a:ext cx="1158772" cy="1095040"/>
          </a:xfrm>
          <a:prstGeom prst="rect">
            <a:avLst/>
          </a:prstGeom>
          <a:noFill/>
          <a:extLst>
            <a:ext uri="{909E8E84-426E-40DD-AFC4-6F175D3DCCD1}">
              <a14:hiddenFill xmlns:a14="http://schemas.microsoft.com/office/drawing/2010/main">
                <a:solidFill>
                  <a:srgbClr val="FFFFFF"/>
                </a:solidFill>
              </a14:hiddenFill>
            </a:ext>
          </a:extLst>
        </p:spPr>
      </p:pic>
      <p:sp>
        <p:nvSpPr>
          <p:cNvPr id="103" name="ホームベース 17">
            <a:extLst>
              <a:ext uri="{FF2B5EF4-FFF2-40B4-BE49-F238E27FC236}">
                <a16:creationId xmlns:a16="http://schemas.microsoft.com/office/drawing/2014/main" id="{48734692-FC82-4FC0-8396-DC8516F71DB5}"/>
              </a:ext>
            </a:extLst>
          </p:cNvPr>
          <p:cNvSpPr/>
          <p:nvPr/>
        </p:nvSpPr>
        <p:spPr>
          <a:xfrm>
            <a:off x="234950" y="572682"/>
            <a:ext cx="1816065" cy="465071"/>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旅行商品の作成</a:t>
            </a:r>
          </a:p>
        </p:txBody>
      </p:sp>
      <p:sp>
        <p:nvSpPr>
          <p:cNvPr id="104" name="object 119">
            <a:extLst>
              <a:ext uri="{FF2B5EF4-FFF2-40B4-BE49-F238E27FC236}">
                <a16:creationId xmlns:a16="http://schemas.microsoft.com/office/drawing/2014/main" id="{569A505E-291E-4ADE-BFDA-6B57CC62F76C}"/>
              </a:ext>
            </a:extLst>
          </p:cNvPr>
          <p:cNvSpPr txBox="1"/>
          <p:nvPr/>
        </p:nvSpPr>
        <p:spPr>
          <a:xfrm>
            <a:off x="153192" y="2474715"/>
            <a:ext cx="2224318" cy="677749"/>
          </a:xfrm>
          <a:prstGeom prst="rect">
            <a:avLst/>
          </a:prstGeom>
          <a:solidFill>
            <a:schemeClr val="bg1"/>
          </a:solidFill>
        </p:spPr>
        <p:txBody>
          <a:bodyPr vert="horz" wrap="square" lIns="0" tIns="31114" rIns="0" bIns="0" rtlCol="0">
            <a:spAutoFit/>
          </a:bodyPr>
          <a:lstStyle/>
          <a:p>
            <a:pPr marL="33655" marR="5080" indent="21590" algn="just">
              <a:lnSpc>
                <a:spcPct val="100000"/>
              </a:lnSpc>
              <a:spcBef>
                <a:spcPts val="140"/>
              </a:spcBef>
            </a:pPr>
            <a:r>
              <a:rPr sz="1400" b="1" spc="-40" dirty="0" err="1">
                <a:latin typeface="Meiryo UI" panose="020B0604030504040204" pitchFamily="50" charset="-128"/>
                <a:ea typeface="Meiryo UI" panose="020B0604030504040204" pitchFamily="50" charset="-128"/>
                <a:cs typeface="Noto Sans CJK JP Light"/>
              </a:rPr>
              <a:t>自社の宿泊プランの中に</a:t>
            </a:r>
            <a:r>
              <a:rPr sz="1400" b="1" spc="-40" dirty="0">
                <a:latin typeface="Meiryo UI" panose="020B0604030504040204" pitchFamily="50" charset="-128"/>
                <a:ea typeface="Meiryo UI" panose="020B0604030504040204" pitchFamily="50" charset="-128"/>
                <a:cs typeface="Noto Sans CJK JP Light"/>
              </a:rPr>
              <a:t>、</a:t>
            </a:r>
            <a:r>
              <a:rPr sz="1400" b="1" u="sng" spc="-40" dirty="0">
                <a:latin typeface="Meiryo UI" panose="020B0604030504040204" pitchFamily="50" charset="-128"/>
                <a:ea typeface="Meiryo UI" panose="020B0604030504040204" pitchFamily="50" charset="-128"/>
                <a:cs typeface="Noto Sans CJK JP Light"/>
              </a:rPr>
              <a:t>「クーポン付き宿泊プラン」</a:t>
            </a:r>
            <a:r>
              <a:rPr sz="1400" b="1" spc="-40" dirty="0">
                <a:latin typeface="Meiryo UI" panose="020B0604030504040204" pitchFamily="50" charset="-128"/>
                <a:ea typeface="Meiryo UI" panose="020B0604030504040204" pitchFamily="50" charset="-128"/>
                <a:cs typeface="Noto Sans CJK JP Light"/>
              </a:rPr>
              <a:t>を用意して</a:t>
            </a:r>
            <a:r>
              <a:rPr lang="ja-JP" altLang="en-US" sz="1400" b="1" spc="-40" dirty="0">
                <a:latin typeface="Meiryo UI" panose="020B0604030504040204" pitchFamily="50" charset="-128"/>
                <a:ea typeface="Meiryo UI" panose="020B0604030504040204" pitchFamily="50" charset="-128"/>
                <a:cs typeface="Noto Sans CJK JP Light"/>
              </a:rPr>
              <a:t>ください</a:t>
            </a:r>
            <a:r>
              <a:rPr sz="1400" b="1" spc="-40" dirty="0">
                <a:latin typeface="Meiryo UI" panose="020B0604030504040204" pitchFamily="50" charset="-128"/>
                <a:ea typeface="Meiryo UI" panose="020B0604030504040204" pitchFamily="50" charset="-128"/>
                <a:cs typeface="Noto Sans CJK JP Light"/>
              </a:rPr>
              <a:t>。</a:t>
            </a:r>
            <a:endParaRPr sz="1400" b="1" dirty="0">
              <a:latin typeface="Meiryo UI" panose="020B0604030504040204" pitchFamily="50" charset="-128"/>
              <a:ea typeface="Meiryo UI" panose="020B0604030504040204" pitchFamily="50" charset="-128"/>
              <a:cs typeface="Noto Sans CJK JP Light"/>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8125757" y="597083"/>
            <a:ext cx="2624793" cy="477119"/>
          </a:xfrm>
          <a:prstGeom prst="homePlate">
            <a:avLst>
              <a:gd name="adj" fmla="val 627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発行管理表の提出</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2688674" y="2298959"/>
            <a:ext cx="2771596" cy="1203534"/>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●東部観スタッフよりクーポン券を</a:t>
            </a:r>
            <a:endParaRPr lang="en-US" altLang="ja-JP" sz="1200" b="1" spc="-40" dirty="0">
              <a:latin typeface="Meiryo UI" panose="020B0604030504040204" pitchFamily="50" charset="-128"/>
              <a:ea typeface="Meiryo UI" panose="020B0604030504040204" pitchFamily="50" charset="-128"/>
              <a:cs typeface="Noto Sans CJK JP Light"/>
            </a:endParaRPr>
          </a:p>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　受け取ったら、数量を確認してください。</a:t>
            </a:r>
            <a:endParaRPr lang="en-US" altLang="ja-JP" sz="1200" b="1" u="sng" spc="-4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裏面に施設名を記入（ゴム印可）</a:t>
            </a:r>
            <a:endParaRPr lang="en-US" altLang="ja-JP" sz="1200" b="1" spc="-40" dirty="0">
              <a:solidFill>
                <a:schemeClr val="tx1"/>
              </a:solidFill>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　</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して</a:t>
            </a:r>
            <a:r>
              <a:rPr lang="ja-JP" altLang="en-US" sz="1200" b="1" spc="-40" dirty="0">
                <a:latin typeface="Meiryo UI" panose="020B0604030504040204" pitchFamily="50" charset="-128"/>
                <a:ea typeface="Meiryo UI" panose="020B0604030504040204" pitchFamily="50" charset="-128"/>
                <a:cs typeface="Noto Sans CJK JP Light"/>
              </a:rPr>
              <a:t>くだ</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さい。</a:t>
            </a:r>
            <a:endParaRPr lang="en-US" altLang="ja-JP" sz="1200" b="1" spc="-40" dirty="0">
              <a:solidFill>
                <a:schemeClr val="tx1"/>
              </a:solidFill>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●ポスターやステッカーを掲示してください。</a:t>
            </a:r>
            <a:endParaRPr lang="en-US" altLang="ja-JP" sz="1200" b="1" spc="-40" dirty="0">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endParaRPr sz="1200" b="1" dirty="0">
              <a:latin typeface="Meiryo UI" panose="020B0604030504040204" pitchFamily="50" charset="-128"/>
              <a:ea typeface="Meiryo UI" panose="020B0604030504040204" pitchFamily="50" charset="-128"/>
              <a:cs typeface="Noto Sans CJK JP Light"/>
            </a:endParaRPr>
          </a:p>
        </p:txBody>
      </p:sp>
      <p:sp>
        <p:nvSpPr>
          <p:cNvPr id="107" name="正方形/長方形 106">
            <a:extLst>
              <a:ext uri="{FF2B5EF4-FFF2-40B4-BE49-F238E27FC236}">
                <a16:creationId xmlns:a16="http://schemas.microsoft.com/office/drawing/2014/main" id="{17156FAD-911B-4BF2-9914-7FFE9761E9A9}"/>
              </a:ext>
            </a:extLst>
          </p:cNvPr>
          <p:cNvSpPr/>
          <p:nvPr/>
        </p:nvSpPr>
        <p:spPr>
          <a:xfrm>
            <a:off x="5577831" y="2460819"/>
            <a:ext cx="2211304" cy="80215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rPr>
              <a:t>●チェックイン時に</a:t>
            </a:r>
            <a:r>
              <a:rPr lang="en-US" altLang="ja-JP" sz="1400" b="1" dirty="0">
                <a:solidFill>
                  <a:srgbClr val="231F20"/>
                </a:solidFill>
                <a:latin typeface="Meiryo UI" panose="020B0604030504040204" pitchFamily="50" charset="-128"/>
                <a:ea typeface="Meiryo UI" panose="020B0604030504040204" pitchFamily="50" charset="-128"/>
              </a:rPr>
              <a:t>1</a:t>
            </a:r>
            <a:r>
              <a:rPr lang="ja-JP" altLang="en-US" sz="1400" b="1" dirty="0">
                <a:solidFill>
                  <a:srgbClr val="231F20"/>
                </a:solidFill>
                <a:latin typeface="Meiryo UI" panose="020B0604030504040204" pitchFamily="50" charset="-128"/>
                <a:ea typeface="Meiryo UI" panose="020B0604030504040204" pitchFamily="50" charset="-128"/>
              </a:rPr>
              <a:t>人あたり</a:t>
            </a:r>
            <a:r>
              <a:rPr lang="en-US" altLang="ja-JP" sz="1400" b="1" dirty="0">
                <a:solidFill>
                  <a:srgbClr val="231F20"/>
                </a:solidFill>
                <a:latin typeface="Meiryo UI" panose="020B0604030504040204" pitchFamily="50" charset="-128"/>
                <a:ea typeface="Meiryo UI" panose="020B0604030504040204" pitchFamily="50" charset="-128"/>
              </a:rPr>
              <a:t>2,500</a:t>
            </a:r>
            <a:r>
              <a:rPr lang="ja-JP" altLang="en-US" sz="1400" b="1" dirty="0">
                <a:solidFill>
                  <a:srgbClr val="231F20"/>
                </a:solidFill>
                <a:latin typeface="Meiryo UI" panose="020B0604030504040204" pitchFamily="50" charset="-128"/>
                <a:ea typeface="Meiryo UI" panose="020B0604030504040204" pitchFamily="50" charset="-128"/>
              </a:rPr>
              <a:t>円分のクーポン券をお渡しください。</a:t>
            </a:r>
            <a:endParaRPr lang="en-US" altLang="ja-JP" sz="1400" b="1" dirty="0">
              <a:solidFill>
                <a:srgbClr val="231F20"/>
              </a:solidFill>
              <a:latin typeface="Meiryo UI" panose="020B0604030504040204" pitchFamily="50" charset="-128"/>
              <a:ea typeface="Meiryo UI" panose="020B0604030504040204" pitchFamily="50" charset="-128"/>
            </a:endParaRP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8196397" y="2594598"/>
            <a:ext cx="2483511" cy="67634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dirty="0">
                <a:solidFill>
                  <a:srgbClr val="231F20"/>
                </a:solidFill>
                <a:latin typeface="Meiryo UI" panose="020B0604030504040204" pitchFamily="50" charset="-128"/>
                <a:ea typeface="Meiryo UI" panose="020B0604030504040204" pitchFamily="50" charset="-128"/>
              </a:rPr>
              <a:t>●</a:t>
            </a:r>
            <a:r>
              <a:rPr lang="ja-JP" altLang="en-US" sz="1400" b="1" spc="-40" dirty="0">
                <a:solidFill>
                  <a:schemeClr val="tx1"/>
                </a:solidFill>
                <a:latin typeface="Meiryo UI" panose="020B0604030504040204" pitchFamily="50" charset="-128"/>
                <a:ea typeface="Meiryo UI" panose="020B0604030504040204" pitchFamily="50" charset="-128"/>
              </a:rPr>
              <a:t>発行管理表により、在庫及びクーポン券の配布状況を管理してください。</a:t>
            </a:r>
            <a:endParaRPr lang="en-US" altLang="ja-JP" sz="1400" b="1" dirty="0">
              <a:solidFill>
                <a:srgbClr val="231F20"/>
              </a:solidFill>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0897530E-CD1E-46B0-801B-A0E78C81C42E}"/>
              </a:ext>
            </a:extLst>
          </p:cNvPr>
          <p:cNvGrpSpPr/>
          <p:nvPr/>
        </p:nvGrpSpPr>
        <p:grpSpPr>
          <a:xfrm rot="4234277">
            <a:off x="-1080312" y="1386527"/>
            <a:ext cx="255718" cy="295894"/>
            <a:chOff x="4474910" y="4310460"/>
            <a:chExt cx="691001" cy="708076"/>
          </a:xfrm>
        </p:grpSpPr>
        <p:pic>
          <p:nvPicPr>
            <p:cNvPr id="52" name="図 51">
              <a:extLst>
                <a:ext uri="{FF2B5EF4-FFF2-40B4-BE49-F238E27FC236}">
                  <a16:creationId xmlns:a16="http://schemas.microsoft.com/office/drawing/2014/main" id="{3B6A36C8-E1D2-40ED-A9E7-D5645E7CB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0635">
              <a:off x="4681472" y="4534097"/>
              <a:ext cx="660978" cy="307900"/>
            </a:xfrm>
            <a:prstGeom prst="rect">
              <a:avLst/>
            </a:prstGeom>
          </p:spPr>
        </p:pic>
        <p:pic>
          <p:nvPicPr>
            <p:cNvPr id="53" name="図 52">
              <a:extLst>
                <a:ext uri="{FF2B5EF4-FFF2-40B4-BE49-F238E27FC236}">
                  <a16:creationId xmlns:a16="http://schemas.microsoft.com/office/drawing/2014/main" id="{656653E9-53DA-4FC2-BC45-ADD814284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097594">
              <a:off x="4509081" y="4486999"/>
              <a:ext cx="660978" cy="307900"/>
            </a:xfrm>
            <a:prstGeom prst="rect">
              <a:avLst/>
            </a:prstGeom>
          </p:spPr>
        </p:pic>
        <p:pic>
          <p:nvPicPr>
            <p:cNvPr id="54" name="図 53">
              <a:extLst>
                <a:ext uri="{FF2B5EF4-FFF2-40B4-BE49-F238E27FC236}">
                  <a16:creationId xmlns:a16="http://schemas.microsoft.com/office/drawing/2014/main" id="{0C547E73-F399-464C-AAF5-9481E2F81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39151">
              <a:off x="4298371" y="4489306"/>
              <a:ext cx="660978" cy="307900"/>
            </a:xfrm>
            <a:prstGeom prst="rect">
              <a:avLst/>
            </a:prstGeom>
          </p:spPr>
        </p:pic>
      </p:grpSp>
      <p:sp>
        <p:nvSpPr>
          <p:cNvPr id="58" name="object 38">
            <a:extLst>
              <a:ext uri="{FF2B5EF4-FFF2-40B4-BE49-F238E27FC236}">
                <a16:creationId xmlns:a16="http://schemas.microsoft.com/office/drawing/2014/main" id="{AC81684C-CDDA-4A44-BB80-93E23AB5634E}"/>
              </a:ext>
            </a:extLst>
          </p:cNvPr>
          <p:cNvSpPr/>
          <p:nvPr/>
        </p:nvSpPr>
        <p:spPr>
          <a:xfrm>
            <a:off x="5278986" y="1492684"/>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38">
            <a:extLst>
              <a:ext uri="{FF2B5EF4-FFF2-40B4-BE49-F238E27FC236}">
                <a16:creationId xmlns:a16="http://schemas.microsoft.com/office/drawing/2014/main" id="{1D316F23-1879-40CB-8D85-0936DF4C4CF0}"/>
              </a:ext>
            </a:extLst>
          </p:cNvPr>
          <p:cNvSpPr/>
          <p:nvPr/>
        </p:nvSpPr>
        <p:spPr>
          <a:xfrm>
            <a:off x="2468443" y="1472118"/>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038" name="Picture 14" descr="パソコンのモニタのイラスト">
            <a:extLst>
              <a:ext uri="{FF2B5EF4-FFF2-40B4-BE49-F238E27FC236}">
                <a16:creationId xmlns:a16="http://schemas.microsoft.com/office/drawing/2014/main" id="{D95B91B1-6464-4DEF-81A5-CB8AB3BD92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049" y="1045050"/>
            <a:ext cx="781716" cy="7015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会社で働く人のイラスト（女性）">
            <a:extLst>
              <a:ext uri="{FF2B5EF4-FFF2-40B4-BE49-F238E27FC236}">
                <a16:creationId xmlns:a16="http://schemas.microsoft.com/office/drawing/2014/main" id="{F13FFBFA-5E7F-40D9-816E-215BC391D0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439" y="1312989"/>
            <a:ext cx="803292" cy="80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検索エンジンを使う人のイラスト">
            <a:extLst>
              <a:ext uri="{FF2B5EF4-FFF2-40B4-BE49-F238E27FC236}">
                <a16:creationId xmlns:a16="http://schemas.microsoft.com/office/drawing/2014/main" id="{6BD6012F-E5AB-4897-836B-A73BF69F4E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799" y="1563137"/>
            <a:ext cx="1010942" cy="9780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想像している人のイラスト（男性）">
            <a:extLst>
              <a:ext uri="{FF2B5EF4-FFF2-40B4-BE49-F238E27FC236}">
                <a16:creationId xmlns:a16="http://schemas.microsoft.com/office/drawing/2014/main" id="{FCE4B037-0FF0-4D6F-A573-AD3EA6261A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0293" y="989552"/>
            <a:ext cx="1035536" cy="124264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D7CF394-1689-4AC1-8635-25EA6D710F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56349" y="1309663"/>
            <a:ext cx="621786" cy="5192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音楽のイラスト「五線譜と音符」 | かわいいフリー素材集 いらすとや">
            <a:extLst>
              <a:ext uri="{FF2B5EF4-FFF2-40B4-BE49-F238E27FC236}">
                <a16:creationId xmlns:a16="http://schemas.microsoft.com/office/drawing/2014/main" id="{0A94002A-207D-4586-BAF5-DFFEC694107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69004" y="1144291"/>
            <a:ext cx="609598" cy="320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ポスターを貼る人のイラスト">
            <a:extLst>
              <a:ext uri="{FF2B5EF4-FFF2-40B4-BE49-F238E27FC236}">
                <a16:creationId xmlns:a16="http://schemas.microsoft.com/office/drawing/2014/main" id="{E0F44BCD-BA23-5D7D-9382-1AE2CA4D8BB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85981" y="1198442"/>
            <a:ext cx="859462" cy="1032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段ボール箱のイラスト（閉じた状態）">
            <a:extLst>
              <a:ext uri="{FF2B5EF4-FFF2-40B4-BE49-F238E27FC236}">
                <a16:creationId xmlns:a16="http://schemas.microsoft.com/office/drawing/2014/main" id="{5078F35A-B08C-FDCC-7A86-EB34A765053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8294" y="1666086"/>
            <a:ext cx="548678" cy="5486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AF01B946-3DB2-3D4B-C601-89546C98A9D4}"/>
              </a:ext>
            </a:extLst>
          </p:cNvPr>
          <p:cNvGrpSpPr/>
          <p:nvPr/>
        </p:nvGrpSpPr>
        <p:grpSpPr>
          <a:xfrm>
            <a:off x="6808201" y="1176108"/>
            <a:ext cx="788812" cy="407702"/>
            <a:chOff x="6612510" y="1185945"/>
            <a:chExt cx="634485" cy="362410"/>
          </a:xfrm>
        </p:grpSpPr>
        <p:pic>
          <p:nvPicPr>
            <p:cNvPr id="8" name="図 7">
              <a:extLst>
                <a:ext uri="{FF2B5EF4-FFF2-40B4-BE49-F238E27FC236}">
                  <a16:creationId xmlns:a16="http://schemas.microsoft.com/office/drawing/2014/main" id="{3D6FA2F8-0699-E868-22C2-6C36E3C567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12510" y="1185945"/>
              <a:ext cx="453909" cy="239736"/>
            </a:xfrm>
            <a:prstGeom prst="rect">
              <a:avLst/>
            </a:prstGeom>
          </p:spPr>
        </p:pic>
        <p:pic>
          <p:nvPicPr>
            <p:cNvPr id="6" name="図 5">
              <a:extLst>
                <a:ext uri="{FF2B5EF4-FFF2-40B4-BE49-F238E27FC236}">
                  <a16:creationId xmlns:a16="http://schemas.microsoft.com/office/drawing/2014/main" id="{F39C11A1-0394-9669-EAF4-2682C85C04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1178" y="1219368"/>
              <a:ext cx="453909" cy="239736"/>
            </a:xfrm>
            <a:prstGeom prst="rect">
              <a:avLst/>
            </a:prstGeom>
          </p:spPr>
        </p:pic>
        <p:pic>
          <p:nvPicPr>
            <p:cNvPr id="4" name="図 3">
              <a:extLst>
                <a:ext uri="{FF2B5EF4-FFF2-40B4-BE49-F238E27FC236}">
                  <a16:creationId xmlns:a16="http://schemas.microsoft.com/office/drawing/2014/main" id="{1E67AB69-29DB-9E39-068E-067BAA5231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5391" y="1249420"/>
              <a:ext cx="453909" cy="239736"/>
            </a:xfrm>
            <a:prstGeom prst="rect">
              <a:avLst/>
            </a:prstGeom>
          </p:spPr>
        </p:pic>
        <p:pic>
          <p:nvPicPr>
            <p:cNvPr id="16" name="図 15">
              <a:extLst>
                <a:ext uri="{FF2B5EF4-FFF2-40B4-BE49-F238E27FC236}">
                  <a16:creationId xmlns:a16="http://schemas.microsoft.com/office/drawing/2014/main" id="{68E3076F-C684-09B9-A9A6-14FE0DA7AD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1771" y="1279472"/>
              <a:ext cx="453909" cy="239736"/>
            </a:xfrm>
            <a:prstGeom prst="rect">
              <a:avLst/>
            </a:prstGeom>
          </p:spPr>
        </p:pic>
        <p:pic>
          <p:nvPicPr>
            <p:cNvPr id="17" name="図 16">
              <a:extLst>
                <a:ext uri="{FF2B5EF4-FFF2-40B4-BE49-F238E27FC236}">
                  <a16:creationId xmlns:a16="http://schemas.microsoft.com/office/drawing/2014/main" id="{656F7F33-BCC2-0086-3327-1ABE803B7D9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3086" y="1308619"/>
              <a:ext cx="453909" cy="239736"/>
            </a:xfrm>
            <a:prstGeom prst="rect">
              <a:avLst/>
            </a:prstGeom>
          </p:spPr>
        </p:pic>
      </p:grpSp>
      <p:grpSp>
        <p:nvGrpSpPr>
          <p:cNvPr id="24" name="グループ化 23">
            <a:extLst>
              <a:ext uri="{FF2B5EF4-FFF2-40B4-BE49-F238E27FC236}">
                <a16:creationId xmlns:a16="http://schemas.microsoft.com/office/drawing/2014/main" id="{A96A74CC-E1A1-D6B7-A191-C33815DCC476}"/>
              </a:ext>
            </a:extLst>
          </p:cNvPr>
          <p:cNvGrpSpPr/>
          <p:nvPr/>
        </p:nvGrpSpPr>
        <p:grpSpPr>
          <a:xfrm>
            <a:off x="3295386" y="1275766"/>
            <a:ext cx="634485" cy="362410"/>
            <a:chOff x="6612510" y="1185945"/>
            <a:chExt cx="634485" cy="362410"/>
          </a:xfrm>
        </p:grpSpPr>
        <p:pic>
          <p:nvPicPr>
            <p:cNvPr id="26" name="図 25">
              <a:extLst>
                <a:ext uri="{FF2B5EF4-FFF2-40B4-BE49-F238E27FC236}">
                  <a16:creationId xmlns:a16="http://schemas.microsoft.com/office/drawing/2014/main" id="{2FEC4166-02D4-B153-9ED7-DE9704D1FE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12510" y="1185945"/>
              <a:ext cx="453909" cy="239736"/>
            </a:xfrm>
            <a:prstGeom prst="rect">
              <a:avLst/>
            </a:prstGeom>
          </p:spPr>
        </p:pic>
        <p:pic>
          <p:nvPicPr>
            <p:cNvPr id="31" name="図 30">
              <a:extLst>
                <a:ext uri="{FF2B5EF4-FFF2-40B4-BE49-F238E27FC236}">
                  <a16:creationId xmlns:a16="http://schemas.microsoft.com/office/drawing/2014/main" id="{253A9203-203D-F492-7663-A157405A4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1178" y="1219368"/>
              <a:ext cx="453909" cy="239736"/>
            </a:xfrm>
            <a:prstGeom prst="rect">
              <a:avLst/>
            </a:prstGeom>
          </p:spPr>
        </p:pic>
        <p:pic>
          <p:nvPicPr>
            <p:cNvPr id="32" name="図 31">
              <a:extLst>
                <a:ext uri="{FF2B5EF4-FFF2-40B4-BE49-F238E27FC236}">
                  <a16:creationId xmlns:a16="http://schemas.microsoft.com/office/drawing/2014/main" id="{6733EDCD-9CB7-6EC6-CB20-A0837213CA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5391" y="1249420"/>
              <a:ext cx="453909" cy="239736"/>
            </a:xfrm>
            <a:prstGeom prst="rect">
              <a:avLst/>
            </a:prstGeom>
          </p:spPr>
        </p:pic>
        <p:pic>
          <p:nvPicPr>
            <p:cNvPr id="33" name="図 32">
              <a:extLst>
                <a:ext uri="{FF2B5EF4-FFF2-40B4-BE49-F238E27FC236}">
                  <a16:creationId xmlns:a16="http://schemas.microsoft.com/office/drawing/2014/main" id="{06EA357D-BC1E-3D6C-EF29-78055A37C1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1771" y="1279472"/>
              <a:ext cx="453909" cy="239736"/>
            </a:xfrm>
            <a:prstGeom prst="rect">
              <a:avLst/>
            </a:prstGeom>
          </p:spPr>
        </p:pic>
        <p:pic>
          <p:nvPicPr>
            <p:cNvPr id="34" name="図 33">
              <a:extLst>
                <a:ext uri="{FF2B5EF4-FFF2-40B4-BE49-F238E27FC236}">
                  <a16:creationId xmlns:a16="http://schemas.microsoft.com/office/drawing/2014/main" id="{E7759144-939D-E2C4-6926-D944FB865F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3086" y="1308619"/>
              <a:ext cx="453909" cy="239736"/>
            </a:xfrm>
            <a:prstGeom prst="rect">
              <a:avLst/>
            </a:prstGeom>
          </p:spPr>
        </p:pic>
      </p:grpSp>
      <p:pic>
        <p:nvPicPr>
          <p:cNvPr id="1034" name="Picture 10" descr="リストのイラスト">
            <a:extLst>
              <a:ext uri="{FF2B5EF4-FFF2-40B4-BE49-F238E27FC236}">
                <a16:creationId xmlns:a16="http://schemas.microsoft.com/office/drawing/2014/main" id="{9A9450D2-1584-1648-C830-A7AC6C0AA9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548312">
            <a:off x="9504865" y="1551314"/>
            <a:ext cx="1066698" cy="106669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757EB931-D0E5-C558-EC94-50A88E92782A}"/>
              </a:ext>
            </a:extLst>
          </p:cNvPr>
          <p:cNvSpPr/>
          <p:nvPr/>
        </p:nvSpPr>
        <p:spPr>
          <a:xfrm>
            <a:off x="8342507" y="1261534"/>
            <a:ext cx="1538523" cy="10761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毎月</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日までに東部観に発行管理表を</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FAX</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して発行状況を報告してください。</a:t>
            </a:r>
            <a:endPar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0" name="object 119">
            <a:extLst>
              <a:ext uri="{FF2B5EF4-FFF2-40B4-BE49-F238E27FC236}">
                <a16:creationId xmlns:a16="http://schemas.microsoft.com/office/drawing/2014/main" id="{7B40662A-BC18-4BDE-A39A-9F601E5DA07F}"/>
              </a:ext>
            </a:extLst>
          </p:cNvPr>
          <p:cNvSpPr txBox="1"/>
          <p:nvPr/>
        </p:nvSpPr>
        <p:spPr>
          <a:xfrm>
            <a:off x="558085" y="3098134"/>
            <a:ext cx="2043921" cy="369972"/>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en-US" altLang="ja-JP" sz="1100" b="1" dirty="0">
                <a:solidFill>
                  <a:srgbClr val="FF0000"/>
                </a:solidFill>
                <a:latin typeface="Meiryo UI" panose="020B0604030504040204" pitchFamily="50" charset="-128"/>
                <a:ea typeface="Meiryo UI" panose="020B0604030504040204" pitchFamily="50" charset="-128"/>
                <a:cs typeface="Noto Sans CJK JP Light"/>
              </a:rPr>
              <a:t>※</a:t>
            </a:r>
            <a:r>
              <a:rPr lang="ja-JP" altLang="en-US" sz="1100" b="1" dirty="0">
                <a:solidFill>
                  <a:srgbClr val="FF0000"/>
                </a:solidFill>
                <a:latin typeface="Meiryo UI" panose="020B0604030504040204" pitchFamily="50" charset="-128"/>
                <a:ea typeface="Meiryo UI" panose="020B0604030504040204" pitchFamily="50" charset="-128"/>
                <a:cs typeface="Noto Sans CJK JP Light"/>
              </a:rPr>
              <a:t>配分された冊数以上の予約受付をしないようご注意ください。</a:t>
            </a:r>
            <a:endParaRPr sz="1100" b="1" dirty="0">
              <a:solidFill>
                <a:srgbClr val="FF0000"/>
              </a:solidFill>
              <a:latin typeface="Meiryo UI" panose="020B0604030504040204" pitchFamily="50" charset="-128"/>
              <a:ea typeface="Meiryo UI" panose="020B0604030504040204" pitchFamily="50" charset="-128"/>
              <a:cs typeface="Noto Sans CJK JP Light"/>
            </a:endParaRPr>
          </a:p>
        </p:txBody>
      </p:sp>
      <p:sp>
        <p:nvSpPr>
          <p:cNvPr id="10" name="テキスト ボックス 9">
            <a:extLst>
              <a:ext uri="{FF2B5EF4-FFF2-40B4-BE49-F238E27FC236}">
                <a16:creationId xmlns:a16="http://schemas.microsoft.com/office/drawing/2014/main" id="{C0D058EB-F55C-AC42-7D27-64B4AA625E4E}"/>
              </a:ext>
            </a:extLst>
          </p:cNvPr>
          <p:cNvSpPr txBox="1"/>
          <p:nvPr/>
        </p:nvSpPr>
        <p:spPr>
          <a:xfrm>
            <a:off x="880820" y="5103768"/>
            <a:ext cx="628916" cy="286046"/>
          </a:xfrm>
          <a:prstGeom prst="rect">
            <a:avLst/>
          </a:prstGeom>
          <a:solidFill>
            <a:srgbClr val="FF0000"/>
          </a:solidFill>
          <a:scene3d>
            <a:camera prst="orthographicFront"/>
            <a:lightRig rig="threePt" dir="t"/>
          </a:scene3d>
          <a:sp3d>
            <a:bevelT/>
          </a:sp3d>
        </p:spPr>
        <p:txBody>
          <a:bodyPr wrap="square" tIns="0" bIns="0" rtlCol="0" anchor="ctr" anchorCtr="0">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休日</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30F7026-2F7E-33F0-61B4-AAD97FDD2C75}"/>
              </a:ext>
            </a:extLst>
          </p:cNvPr>
          <p:cNvSpPr txBox="1"/>
          <p:nvPr/>
        </p:nvSpPr>
        <p:spPr>
          <a:xfrm>
            <a:off x="6986850" y="5076683"/>
            <a:ext cx="628916" cy="325309"/>
          </a:xfrm>
          <a:prstGeom prst="rect">
            <a:avLst/>
          </a:prstGeom>
          <a:solidFill>
            <a:srgbClr val="0046D2"/>
          </a:solidFill>
          <a:scene3d>
            <a:camera prst="orthographicFront"/>
            <a:lightRig rig="threePt" dir="t"/>
          </a:scene3d>
          <a:sp3d>
            <a:bevelT/>
          </a:sp3d>
        </p:spPr>
        <p:txBody>
          <a:bodyPr wrap="square" tIns="0" bIns="0" rtlCol="0" anchor="ctr" anchorCtr="0">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平日</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0EDA060-E22A-C01A-F5D0-5738BC0706EB}"/>
              </a:ext>
            </a:extLst>
          </p:cNvPr>
          <p:cNvSpPr txBox="1"/>
          <p:nvPr/>
        </p:nvSpPr>
        <p:spPr>
          <a:xfrm>
            <a:off x="880820" y="5616104"/>
            <a:ext cx="628916" cy="253273"/>
          </a:xfrm>
          <a:prstGeom prst="rect">
            <a:avLst/>
          </a:prstGeom>
          <a:solidFill>
            <a:srgbClr val="FF0000"/>
          </a:solidFill>
          <a:scene3d>
            <a:camera prst="orthographicFront"/>
            <a:lightRig rig="threePt" dir="t"/>
          </a:scene3d>
          <a:sp3d>
            <a:bevelT/>
          </a:sp3d>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休日</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1267469-B330-1C73-DD6B-75FFBB633379}"/>
              </a:ext>
            </a:extLst>
          </p:cNvPr>
          <p:cNvSpPr txBox="1"/>
          <p:nvPr/>
        </p:nvSpPr>
        <p:spPr>
          <a:xfrm>
            <a:off x="880820" y="5893104"/>
            <a:ext cx="628916" cy="227781"/>
          </a:xfrm>
          <a:prstGeom prst="rect">
            <a:avLst/>
          </a:prstGeom>
          <a:solidFill>
            <a:srgbClr val="0046D2"/>
          </a:solidFill>
          <a:scene3d>
            <a:camera prst="orthographicFront"/>
            <a:lightRig rig="threePt" dir="t"/>
          </a:scene3d>
          <a:sp3d>
            <a:bevelT/>
          </a:sp3d>
        </p:spPr>
        <p:txBody>
          <a:bodyPr wrap="square" t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平日</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908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FBB725-8177-850B-0AC4-306B7A51731F}"/>
              </a:ext>
            </a:extLst>
          </p:cNvPr>
          <p:cNvSpPr txBox="1"/>
          <p:nvPr/>
        </p:nvSpPr>
        <p:spPr>
          <a:xfrm>
            <a:off x="311150" y="960930"/>
            <a:ext cx="8153400" cy="677108"/>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宿泊日とその翌日がともに休日の場合及び</a:t>
            </a: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12/29</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税込</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3,500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円以上</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の宿泊プランで宿泊された場合は</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2,500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円分</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（１冊）進呈</a:t>
            </a:r>
            <a:endParaRPr kumimoji="1" lang="en-US" altLang="ja-JP" sz="9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14" name="図 13">
            <a:extLst>
              <a:ext uri="{FF2B5EF4-FFF2-40B4-BE49-F238E27FC236}">
                <a16:creationId xmlns:a16="http://schemas.microsoft.com/office/drawing/2014/main" id="{BB39C055-54AA-5003-CD23-FB9F0192546E}"/>
              </a:ext>
            </a:extLst>
          </p:cNvPr>
          <p:cNvPicPr>
            <a:picLocks noChangeAspect="1"/>
          </p:cNvPicPr>
          <p:nvPr/>
        </p:nvPicPr>
        <p:blipFill>
          <a:blip r:embed="rId2"/>
          <a:stretch>
            <a:fillRect/>
          </a:stretch>
        </p:blipFill>
        <p:spPr>
          <a:xfrm>
            <a:off x="3933202" y="4845050"/>
            <a:ext cx="3240000" cy="2344860"/>
          </a:xfrm>
          <a:prstGeom prst="rect">
            <a:avLst/>
          </a:prstGeom>
          <a:ln>
            <a:solidFill>
              <a:schemeClr val="tx1"/>
            </a:solidFill>
          </a:ln>
        </p:spPr>
      </p:pic>
      <p:pic>
        <p:nvPicPr>
          <p:cNvPr id="7" name="図 6">
            <a:extLst>
              <a:ext uri="{FF2B5EF4-FFF2-40B4-BE49-F238E27FC236}">
                <a16:creationId xmlns:a16="http://schemas.microsoft.com/office/drawing/2014/main" id="{2C6B88DC-2A08-9FDD-6AD1-19CE341750EA}"/>
              </a:ext>
            </a:extLst>
          </p:cNvPr>
          <p:cNvPicPr>
            <a:picLocks noChangeAspect="1"/>
          </p:cNvPicPr>
          <p:nvPr/>
        </p:nvPicPr>
        <p:blipFill>
          <a:blip r:embed="rId3"/>
          <a:stretch>
            <a:fillRect/>
          </a:stretch>
        </p:blipFill>
        <p:spPr>
          <a:xfrm>
            <a:off x="3933177" y="2635250"/>
            <a:ext cx="3240025" cy="2014783"/>
          </a:xfrm>
          <a:prstGeom prst="rect">
            <a:avLst/>
          </a:prstGeom>
          <a:ln>
            <a:solidFill>
              <a:schemeClr val="tx1"/>
            </a:solidFill>
          </a:ln>
        </p:spPr>
      </p:pic>
      <p:pic>
        <p:nvPicPr>
          <p:cNvPr id="8" name="図 7">
            <a:extLst>
              <a:ext uri="{FF2B5EF4-FFF2-40B4-BE49-F238E27FC236}">
                <a16:creationId xmlns:a16="http://schemas.microsoft.com/office/drawing/2014/main" id="{C0868AF1-36B1-12F4-32BC-45B96ED53374}"/>
              </a:ext>
            </a:extLst>
          </p:cNvPr>
          <p:cNvPicPr>
            <a:picLocks noChangeAspect="1"/>
          </p:cNvPicPr>
          <p:nvPr/>
        </p:nvPicPr>
        <p:blipFill>
          <a:blip r:embed="rId4"/>
          <a:stretch>
            <a:fillRect/>
          </a:stretch>
        </p:blipFill>
        <p:spPr>
          <a:xfrm>
            <a:off x="7358125" y="2635250"/>
            <a:ext cx="3240025" cy="2014783"/>
          </a:xfrm>
          <a:prstGeom prst="rect">
            <a:avLst/>
          </a:prstGeom>
          <a:ln>
            <a:solidFill>
              <a:schemeClr val="tx1"/>
            </a:solidFill>
          </a:ln>
        </p:spPr>
      </p:pic>
      <p:pic>
        <p:nvPicPr>
          <p:cNvPr id="10" name="図 9">
            <a:extLst>
              <a:ext uri="{FF2B5EF4-FFF2-40B4-BE49-F238E27FC236}">
                <a16:creationId xmlns:a16="http://schemas.microsoft.com/office/drawing/2014/main" id="{8ED4AB65-3A3B-C69F-553A-372F0F55F2D7}"/>
              </a:ext>
            </a:extLst>
          </p:cNvPr>
          <p:cNvPicPr>
            <a:picLocks noChangeAspect="1"/>
          </p:cNvPicPr>
          <p:nvPr/>
        </p:nvPicPr>
        <p:blipFill>
          <a:blip r:embed="rId5"/>
          <a:stretch>
            <a:fillRect/>
          </a:stretch>
        </p:blipFill>
        <p:spPr>
          <a:xfrm>
            <a:off x="546825" y="4845050"/>
            <a:ext cx="3240026" cy="2014784"/>
          </a:xfrm>
          <a:prstGeom prst="rect">
            <a:avLst/>
          </a:prstGeom>
          <a:ln>
            <a:solidFill>
              <a:schemeClr val="tx1"/>
            </a:solidFill>
          </a:ln>
        </p:spPr>
      </p:pic>
      <p:sp>
        <p:nvSpPr>
          <p:cNvPr id="3" name="object 69">
            <a:extLst>
              <a:ext uri="{FF2B5EF4-FFF2-40B4-BE49-F238E27FC236}">
                <a16:creationId xmlns:a16="http://schemas.microsoft.com/office/drawing/2014/main" id="{670EA026-84D2-FFA9-9029-75B35F762EBA}"/>
              </a:ext>
            </a:extLst>
          </p:cNvPr>
          <p:cNvSpPr txBox="1">
            <a:spLocks noGrp="1"/>
          </p:cNvSpPr>
          <p:nvPr>
            <p:ph type="sldNum" sz="quarter" idx="7"/>
          </p:nvPr>
        </p:nvSpPr>
        <p:spPr>
          <a:xfrm>
            <a:off x="5217027" y="7207250"/>
            <a:ext cx="96152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-4</a:t>
            </a:r>
            <a:r>
              <a:rPr sz="1400" spc="-5" dirty="0">
                <a:latin typeface="BIZ UDPゴシック" panose="020B0400000000000000" pitchFamily="50" charset="-128"/>
                <a:ea typeface="BIZ UDPゴシック" panose="020B0400000000000000" pitchFamily="50" charset="-128"/>
              </a:rPr>
              <a:t>-</a:t>
            </a:r>
          </a:p>
        </p:txBody>
      </p:sp>
      <p:pic>
        <p:nvPicPr>
          <p:cNvPr id="12" name="図 11">
            <a:extLst>
              <a:ext uri="{FF2B5EF4-FFF2-40B4-BE49-F238E27FC236}">
                <a16:creationId xmlns:a16="http://schemas.microsoft.com/office/drawing/2014/main" id="{D8C94958-FD01-6AE0-EFAB-43EBCAC28C50}"/>
              </a:ext>
            </a:extLst>
          </p:cNvPr>
          <p:cNvPicPr>
            <a:picLocks noChangeAspect="1"/>
          </p:cNvPicPr>
          <p:nvPr/>
        </p:nvPicPr>
        <p:blipFill>
          <a:blip r:embed="rId6"/>
          <a:stretch>
            <a:fillRect/>
          </a:stretch>
        </p:blipFill>
        <p:spPr>
          <a:xfrm>
            <a:off x="7358125" y="4869710"/>
            <a:ext cx="3240025" cy="2014783"/>
          </a:xfrm>
          <a:prstGeom prst="rect">
            <a:avLst/>
          </a:prstGeom>
          <a:ln>
            <a:solidFill>
              <a:schemeClr val="tx1"/>
            </a:solidFill>
          </a:ln>
        </p:spPr>
      </p:pic>
      <p:sp>
        <p:nvSpPr>
          <p:cNvPr id="13" name="テキスト ボックス 12">
            <a:extLst>
              <a:ext uri="{FF2B5EF4-FFF2-40B4-BE49-F238E27FC236}">
                <a16:creationId xmlns:a16="http://schemas.microsoft.com/office/drawing/2014/main" id="{688F73CC-F2F4-6B8B-1E54-3C69760AF09B}"/>
              </a:ext>
            </a:extLst>
          </p:cNvPr>
          <p:cNvSpPr txBox="1"/>
          <p:nvPr/>
        </p:nvSpPr>
        <p:spPr>
          <a:xfrm>
            <a:off x="317141" y="3586167"/>
            <a:ext cx="3240024" cy="954107"/>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連泊について</a:t>
            </a:r>
            <a:r>
              <a:rPr kumimoji="1" lang="en-US" altLang="ja-JP" b="1" dirty="0">
                <a:latin typeface="Meiryo UI" panose="020B0604030504040204" pitchFamily="50" charset="-128"/>
                <a:ea typeface="Meiryo UI" panose="020B0604030504040204" pitchFamily="50" charset="-128"/>
              </a:rPr>
              <a:t>】</a:t>
            </a:r>
          </a:p>
          <a:p>
            <a:r>
              <a:rPr kumimoji="1" lang="ja-JP" altLang="en-US" dirty="0"/>
              <a:t>　</a:t>
            </a:r>
            <a:r>
              <a:rPr kumimoji="1" lang="ja-JP" altLang="en-US" b="1" dirty="0">
                <a:latin typeface="Meiryo UI" panose="020B0604030504040204" pitchFamily="50" charset="-128"/>
                <a:ea typeface="Meiryo UI" panose="020B0604030504040204" pitchFamily="50" charset="-128"/>
              </a:rPr>
              <a:t>連泊の場合は、</a:t>
            </a:r>
            <a:r>
              <a:rPr kumimoji="1"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２泊目まで</a:t>
            </a:r>
            <a:r>
              <a:rPr kumimoji="1" lang="ja-JP" altLang="en-US" b="1" dirty="0">
                <a:latin typeface="Meiryo UI" panose="020B0604030504040204" pitchFamily="50" charset="-128"/>
                <a:ea typeface="Meiryo UI" panose="020B0604030504040204" pitchFamily="50" charset="-128"/>
              </a:rPr>
              <a:t>が</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クーポン進呈の対象となります。</a:t>
            </a:r>
          </a:p>
        </p:txBody>
      </p:sp>
      <p:sp>
        <p:nvSpPr>
          <p:cNvPr id="5" name="テキスト ボックス 4">
            <a:extLst>
              <a:ext uri="{FF2B5EF4-FFF2-40B4-BE49-F238E27FC236}">
                <a16:creationId xmlns:a16="http://schemas.microsoft.com/office/drawing/2014/main" id="{7A8D4DAD-494D-CC79-C119-BD9D4B080DC9}"/>
              </a:ext>
            </a:extLst>
          </p:cNvPr>
          <p:cNvSpPr txBox="1"/>
          <p:nvPr/>
        </p:nvSpPr>
        <p:spPr>
          <a:xfrm>
            <a:off x="-146050" y="-4882"/>
            <a:ext cx="11125200" cy="528293"/>
          </a:xfrm>
          <a:prstGeom prst="rect">
            <a:avLst/>
          </a:prstGeom>
          <a:solidFill>
            <a:srgbClr val="FF8029"/>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平日・休日カレンダー</a:t>
            </a:r>
          </a:p>
        </p:txBody>
      </p:sp>
      <p:sp>
        <p:nvSpPr>
          <p:cNvPr id="6" name="テキスト ボックス 5">
            <a:extLst>
              <a:ext uri="{FF2B5EF4-FFF2-40B4-BE49-F238E27FC236}">
                <a16:creationId xmlns:a16="http://schemas.microsoft.com/office/drawing/2014/main" id="{7C2D8099-C143-91FE-62EC-7512FDB9A43A}"/>
              </a:ext>
            </a:extLst>
          </p:cNvPr>
          <p:cNvSpPr txBox="1"/>
          <p:nvPr/>
        </p:nvSpPr>
        <p:spPr>
          <a:xfrm>
            <a:off x="339752" y="582176"/>
            <a:ext cx="1412810" cy="400110"/>
          </a:xfrm>
          <a:prstGeom prst="rect">
            <a:avLst/>
          </a:prstGeom>
          <a:solidFill>
            <a:srgbClr val="FF0000"/>
          </a:solidFill>
          <a:scene3d>
            <a:camera prst="orthographicFront"/>
            <a:lightRig rig="threePt" dir="t"/>
          </a:scene3d>
          <a:sp3d>
            <a:bevelT/>
          </a:sp3d>
        </p:spPr>
        <p:txBody>
          <a:bodyPr wrap="square" rtlCol="0">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休　日</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2A8422B-C5F4-BF24-8665-8A683AF1D880}"/>
              </a:ext>
            </a:extLst>
          </p:cNvPr>
          <p:cNvSpPr txBox="1"/>
          <p:nvPr/>
        </p:nvSpPr>
        <p:spPr>
          <a:xfrm>
            <a:off x="334344" y="2019452"/>
            <a:ext cx="8001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上記以外</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税込</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7,000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円以上</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の宿泊プランで宿泊された場合は</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5,000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円分</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（２冊）進呈</a:t>
            </a:r>
            <a:endPar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67B55AEF-BA57-5623-3F76-D01C932B89D2}"/>
              </a:ext>
            </a:extLst>
          </p:cNvPr>
          <p:cNvSpPr txBox="1"/>
          <p:nvPr/>
        </p:nvSpPr>
        <p:spPr>
          <a:xfrm>
            <a:off x="375554" y="1651992"/>
            <a:ext cx="1412810" cy="400110"/>
          </a:xfrm>
          <a:prstGeom prst="rect">
            <a:avLst/>
          </a:prstGeom>
          <a:solidFill>
            <a:srgbClr val="0046D2"/>
          </a:solidFill>
          <a:scene3d>
            <a:camera prst="orthographicFront"/>
            <a:lightRig rig="threePt" dir="t"/>
          </a:scene3d>
          <a:sp3d>
            <a:bevelT/>
          </a:sp3d>
        </p:spPr>
        <p:txBody>
          <a:bodyPr wrap="square" rtlCol="0">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平　日</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51E7C9C-8791-772B-5F63-05B92AD90673}"/>
              </a:ext>
            </a:extLst>
          </p:cNvPr>
          <p:cNvSpPr txBox="1"/>
          <p:nvPr/>
        </p:nvSpPr>
        <p:spPr>
          <a:xfrm>
            <a:off x="1781164" y="659000"/>
            <a:ext cx="2831107" cy="33855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カレンダーに赤く色付けした日</a:t>
            </a:r>
            <a:endParaRPr kumimoji="1" lang="en-US" altLang="ja-JP" sz="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A707B4D-0AC1-B557-885E-182CEAC54531}"/>
              </a:ext>
            </a:extLst>
          </p:cNvPr>
          <p:cNvSpPr txBox="1"/>
          <p:nvPr/>
        </p:nvSpPr>
        <p:spPr>
          <a:xfrm>
            <a:off x="1790481" y="1736792"/>
            <a:ext cx="3426546" cy="33855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カレンダーに赤く色付けした日以外</a:t>
            </a:r>
            <a:endParaRPr kumimoji="1" lang="en-US" altLang="ja-JP" sz="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ED365E5C-DFE1-9454-DE70-E59E8A51D5D9}"/>
              </a:ext>
            </a:extLst>
          </p:cNvPr>
          <p:cNvSpPr txBox="1"/>
          <p:nvPr/>
        </p:nvSpPr>
        <p:spPr>
          <a:xfrm>
            <a:off x="275167" y="2598432"/>
            <a:ext cx="3511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ただし、宿泊プランが</a:t>
            </a:r>
            <a:endPar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sng" dirty="0">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税込</a:t>
            </a: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7,000</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円未満の場合</a:t>
            </a:r>
            <a:r>
              <a:rPr lang="ja-JP" altLang="en-US" sz="1600" b="1" u="sng" dirty="0">
                <a:latin typeface="Meiryo UI" panose="020B0604030504040204" pitchFamily="50" charset="-128"/>
                <a:ea typeface="Meiryo UI" panose="020B0604030504040204" pitchFamily="50" charset="-128"/>
              </a:rPr>
              <a:t>は</a:t>
            </a:r>
            <a:endParaRPr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2,500</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円分（１冊）進呈となります。</a:t>
            </a:r>
            <a:endPar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9937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A92A626-ADDB-049F-9CD1-E31F00B3C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777" y="1696981"/>
            <a:ext cx="942578" cy="959296"/>
          </a:xfrm>
          <a:prstGeom prst="rect">
            <a:avLst/>
          </a:prstGeom>
          <a:noFill/>
          <a:extLst>
            <a:ext uri="{909E8E84-426E-40DD-AFC4-6F175D3DCCD1}">
              <a14:hiddenFill xmlns:a14="http://schemas.microsoft.com/office/drawing/2010/main">
                <a:solidFill>
                  <a:srgbClr val="FFFFFF"/>
                </a:solidFill>
              </a14:hiddenFill>
            </a:ext>
          </a:extLst>
        </p:spPr>
      </p:pic>
      <p:sp>
        <p:nvSpPr>
          <p:cNvPr id="97" name="矢印: 右 96">
            <a:extLst>
              <a:ext uri="{FF2B5EF4-FFF2-40B4-BE49-F238E27FC236}">
                <a16:creationId xmlns:a16="http://schemas.microsoft.com/office/drawing/2014/main" id="{9FE51B86-D94D-41DD-8D33-589A416A95AE}"/>
              </a:ext>
            </a:extLst>
          </p:cNvPr>
          <p:cNvSpPr/>
          <p:nvPr/>
        </p:nvSpPr>
        <p:spPr>
          <a:xfrm>
            <a:off x="8247273" y="2219655"/>
            <a:ext cx="808104" cy="460635"/>
          </a:xfrm>
          <a:prstGeom prst="rightArrow">
            <a:avLst>
              <a:gd name="adj1" fmla="val 50000"/>
              <a:gd name="adj2" fmla="val 55236"/>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E4566C90-B1A5-4948-B303-7507E3B2CEC0}"/>
              </a:ext>
            </a:extLst>
          </p:cNvPr>
          <p:cNvGrpSpPr/>
          <p:nvPr/>
        </p:nvGrpSpPr>
        <p:grpSpPr>
          <a:xfrm>
            <a:off x="277572" y="4347321"/>
            <a:ext cx="10277954" cy="2987492"/>
            <a:chOff x="259368" y="3310252"/>
            <a:chExt cx="10277954" cy="3196957"/>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259368" y="3310252"/>
              <a:ext cx="10277954" cy="3196957"/>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①</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までです。</a:t>
              </a:r>
              <a:r>
                <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利用状況に伴い期間調整あり</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3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②クーポン券の裏面に宿泊施設名の記入（ゴム印）がない場合は受け付けず、事務局へ連絡してください。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③クーポン券をご利用の際の釣り銭は支払わないでください。また、クーポン券利用分には領収証は発行しないでください。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④クーポン券を受け取ることができなかった等の理由から、体験等を取り止めた場合に発生する</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キャンセル料は、</a:t>
              </a:r>
              <a:b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お客様負担</a:t>
              </a:r>
              <a:r>
                <a:rPr lang="ja-JP" altLang="en-US" sz="1600" b="1" dirty="0">
                  <a:latin typeface="Meiryo UI" panose="020B0604030504040204" pitchFamily="50" charset="-128"/>
                  <a:ea typeface="Meiryo UI" panose="020B0604030504040204" pitchFamily="50" charset="-128"/>
                </a:rPr>
                <a:t>としてください。</a:t>
              </a:r>
              <a:endParaRPr lang="en-US" altLang="ja-JP" sz="1600" b="1" dirty="0">
                <a:latin typeface="Meiryo UI" panose="020B0604030504040204" pitchFamily="50" charset="-128"/>
                <a:ea typeface="Meiryo UI" panose="020B0604030504040204" pitchFamily="50" charset="-128"/>
              </a:endParaRPr>
            </a:p>
            <a:p>
              <a:endParaRPr lang="ja-JP" altLang="en-US"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⑤紛失されたクーポン券は精算できませんので、紛失等にご注意ください。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⑥四国銀行に口座をお持ちの場合は、四国銀行の営業時間内であればいつでも４支店で精算が可能です。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精算可能な支店はひがしこうちエリア内にある（安芸・田野・室戸・甲浦）４支店となります。</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⑦精算請求の</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最終受付日は令和６年２月</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金</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となりますので、</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精算漏れにご注意</a:t>
              </a:r>
              <a:r>
                <a:rPr lang="ja-JP" altLang="en-US" sz="1600" b="1" dirty="0">
                  <a:latin typeface="Meiryo UI" panose="020B0604030504040204" pitchFamily="50" charset="-128"/>
                  <a:ea typeface="Meiryo UI" panose="020B0604030504040204" pitchFamily="50" charset="-128"/>
                </a:rPr>
                <a:t>ください。</a:t>
              </a:r>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p:txBody>
        </p:sp>
        <p:pic>
          <p:nvPicPr>
            <p:cNvPr id="152" name="Picture 2">
              <a:extLst>
                <a:ext uri="{FF2B5EF4-FFF2-40B4-BE49-F238E27FC236}">
                  <a16:creationId xmlns:a16="http://schemas.microsoft.com/office/drawing/2014/main" id="{9C2C0339-B535-46F7-A06B-03B8C36C80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192" y="3311067"/>
              <a:ext cx="358250" cy="328489"/>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68A7AD42-9A92-43FC-A77B-A973DDC25397}"/>
                </a:ext>
              </a:extLst>
            </p:cNvPr>
            <p:cNvSpPr/>
            <p:nvPr/>
          </p:nvSpPr>
          <p:spPr>
            <a:xfrm>
              <a:off x="4460719" y="3316232"/>
              <a:ext cx="1530935" cy="3955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3" name="Picture 2">
              <a:extLst>
                <a:ext uri="{FF2B5EF4-FFF2-40B4-BE49-F238E27FC236}">
                  <a16:creationId xmlns:a16="http://schemas.microsoft.com/office/drawing/2014/main" id="{A0FFAD82-4217-712E-E33A-BD12C322B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883" y="3321973"/>
              <a:ext cx="358250" cy="328489"/>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object 69">
            <a:extLst>
              <a:ext uri="{FF2B5EF4-FFF2-40B4-BE49-F238E27FC236}">
                <a16:creationId xmlns:a16="http://schemas.microsoft.com/office/drawing/2014/main" id="{29CCDE98-556F-43DF-BD9D-2E16021C9539}"/>
              </a:ext>
            </a:extLst>
          </p:cNvPr>
          <p:cNvSpPr txBox="1">
            <a:spLocks noGrp="1"/>
          </p:cNvSpPr>
          <p:nvPr>
            <p:ph type="sldNum" sz="quarter" idx="7"/>
          </p:nvPr>
        </p:nvSpPr>
        <p:spPr>
          <a:xfrm>
            <a:off x="5416550" y="727200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-5</a:t>
            </a:r>
            <a:r>
              <a:rPr sz="1400" spc="-5" dirty="0">
                <a:latin typeface="BIZ UDPゴシック" panose="020B0400000000000000" pitchFamily="50" charset="-128"/>
                <a:ea typeface="BIZ UDPゴシック" panose="020B0400000000000000" pitchFamily="50" charset="-128"/>
              </a:rPr>
              <a:t>-</a:t>
            </a:r>
          </a:p>
        </p:txBody>
      </p:sp>
      <p:sp>
        <p:nvSpPr>
          <p:cNvPr id="129" name="object 38">
            <a:extLst>
              <a:ext uri="{FF2B5EF4-FFF2-40B4-BE49-F238E27FC236}">
                <a16:creationId xmlns:a16="http://schemas.microsoft.com/office/drawing/2014/main" id="{6BA9E83C-3E39-4E96-80D1-CD1526C7D301}"/>
              </a:ext>
            </a:extLst>
          </p:cNvPr>
          <p:cNvSpPr/>
          <p:nvPr/>
        </p:nvSpPr>
        <p:spPr>
          <a:xfrm>
            <a:off x="2498496" y="1919131"/>
            <a:ext cx="388838" cy="66461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2" name="object 38">
            <a:extLst>
              <a:ext uri="{FF2B5EF4-FFF2-40B4-BE49-F238E27FC236}">
                <a16:creationId xmlns:a16="http://schemas.microsoft.com/office/drawing/2014/main" id="{03EA3BEF-F9B7-4911-879B-236EBF581CF3}"/>
              </a:ext>
            </a:extLst>
          </p:cNvPr>
          <p:cNvSpPr/>
          <p:nvPr/>
        </p:nvSpPr>
        <p:spPr>
          <a:xfrm>
            <a:off x="6628755" y="1991661"/>
            <a:ext cx="388838" cy="66461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226499" y="813823"/>
            <a:ext cx="2439807" cy="311628"/>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クーポン券の受付</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7375850" y="3041276"/>
            <a:ext cx="2390105" cy="216084"/>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事前に登録された口座に入金されます。</a:t>
            </a: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3033087" y="2943935"/>
            <a:ext cx="3925182" cy="14924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200" b="1" dirty="0">
                <a:solidFill>
                  <a:schemeClr val="tx1"/>
                </a:solidFill>
                <a:latin typeface="Meiryo UI" panose="020B0604030504040204" pitchFamily="50" charset="-128"/>
                <a:ea typeface="Meiryo UI" panose="020B0604030504040204" pitchFamily="50" charset="-128"/>
              </a:rPr>
              <a:t>請求書等とクーポン券をセットにして四国銀行の各支店窓口に持参してください。</a:t>
            </a:r>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ひがしこうちエリア内にある支店（安芸・田野・室戸・甲浦）に限ります。</a:t>
            </a:r>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請求書等の必要書類の様式は東部観で用意します。</a:t>
            </a: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請求金額とクーポン券の枚数が合っていることを事前にご確認ください。</a:t>
            </a:r>
          </a:p>
        </p:txBody>
      </p:sp>
      <p:sp>
        <p:nvSpPr>
          <p:cNvPr id="63" name="ホームベース 17">
            <a:extLst>
              <a:ext uri="{FF2B5EF4-FFF2-40B4-BE49-F238E27FC236}">
                <a16:creationId xmlns:a16="http://schemas.microsoft.com/office/drawing/2014/main" id="{F88B2201-B22C-4E8E-82D0-C7B1A6EBA29C}"/>
              </a:ext>
            </a:extLst>
          </p:cNvPr>
          <p:cNvSpPr/>
          <p:nvPr/>
        </p:nvSpPr>
        <p:spPr>
          <a:xfrm>
            <a:off x="3251818" y="816232"/>
            <a:ext cx="2439807"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四国銀行の窓口に請求</a:t>
            </a:r>
          </a:p>
        </p:txBody>
      </p:sp>
      <p:sp>
        <p:nvSpPr>
          <p:cNvPr id="67" name="正方形/長方形 66">
            <a:extLst>
              <a:ext uri="{FF2B5EF4-FFF2-40B4-BE49-F238E27FC236}">
                <a16:creationId xmlns:a16="http://schemas.microsoft.com/office/drawing/2014/main" id="{0E0464F3-B7E4-4085-8C39-991F36728843}"/>
              </a:ext>
            </a:extLst>
          </p:cNvPr>
          <p:cNvSpPr/>
          <p:nvPr/>
        </p:nvSpPr>
        <p:spPr>
          <a:xfrm>
            <a:off x="3205688" y="1354990"/>
            <a:ext cx="3873782" cy="36239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四国銀行窓口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4" name="Picture 2">
            <a:extLst>
              <a:ext uri="{FF2B5EF4-FFF2-40B4-BE49-F238E27FC236}">
                <a16:creationId xmlns:a16="http://schemas.microsoft.com/office/drawing/2014/main" id="{60345306-8975-4392-9C8A-C348C30B5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430" y="1768559"/>
            <a:ext cx="872648" cy="888126"/>
          </a:xfrm>
          <a:prstGeom prst="rect">
            <a:avLst/>
          </a:prstGeom>
          <a:noFill/>
          <a:extLst>
            <a:ext uri="{909E8E84-426E-40DD-AFC4-6F175D3DCCD1}">
              <a14:hiddenFill xmlns:a14="http://schemas.microsoft.com/office/drawing/2010/main">
                <a:solidFill>
                  <a:srgbClr val="FFFFFF"/>
                </a:solidFill>
              </a14:hiddenFill>
            </a:ext>
          </a:extLst>
        </p:spPr>
      </p:pic>
      <p:sp>
        <p:nvSpPr>
          <p:cNvPr id="91" name="正方形/長方形 90">
            <a:extLst>
              <a:ext uri="{FF2B5EF4-FFF2-40B4-BE49-F238E27FC236}">
                <a16:creationId xmlns:a16="http://schemas.microsoft.com/office/drawing/2014/main" id="{5278E88D-875F-4D7F-8EC9-ED13241E9CB8}"/>
              </a:ext>
            </a:extLst>
          </p:cNvPr>
          <p:cNvSpPr/>
          <p:nvPr/>
        </p:nvSpPr>
        <p:spPr>
          <a:xfrm>
            <a:off x="6998481" y="1387028"/>
            <a:ext cx="3325216" cy="4813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rPr>
              <a:t>おでかけクーポン加盟店指定口座にご入金</a:t>
            </a:r>
            <a:endParaRPr lang="ja-JP" altLang="en-US" sz="1400" dirty="0"/>
          </a:p>
          <a:p>
            <a:endParaRPr lang="en-US" altLang="ja-JP" sz="1400"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4" name="Picture 24">
            <a:extLst>
              <a:ext uri="{FF2B5EF4-FFF2-40B4-BE49-F238E27FC236}">
                <a16:creationId xmlns:a16="http://schemas.microsoft.com/office/drawing/2014/main" id="{95BAC407-46A1-42B6-8638-B186A97126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267" y="2046610"/>
            <a:ext cx="736974" cy="903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お店の建物のイラスト">
            <a:extLst>
              <a:ext uri="{FF2B5EF4-FFF2-40B4-BE49-F238E27FC236}">
                <a16:creationId xmlns:a16="http://schemas.microsoft.com/office/drawing/2014/main" id="{BC255F4B-251C-40A9-996A-A246266BAD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7294" y="1743617"/>
            <a:ext cx="1139716" cy="113971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CD94EDAC-B1EB-4050-BDA4-5701278A8A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1659" y="1766884"/>
            <a:ext cx="1575452" cy="13155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a:extLst>
              <a:ext uri="{FF2B5EF4-FFF2-40B4-BE49-F238E27FC236}">
                <a16:creationId xmlns:a16="http://schemas.microsoft.com/office/drawing/2014/main" id="{96722D88-EC59-486C-AD2B-81D91BBDFD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1795" y="2327301"/>
            <a:ext cx="591252" cy="568992"/>
          </a:xfrm>
          <a:prstGeom prst="rect">
            <a:avLst/>
          </a:prstGeom>
          <a:noFill/>
          <a:extLst>
            <a:ext uri="{909E8E84-426E-40DD-AFC4-6F175D3DCCD1}">
              <a14:hiddenFill xmlns:a14="http://schemas.microsoft.com/office/drawing/2010/main">
                <a:solidFill>
                  <a:srgbClr val="FFFFFF"/>
                </a:solidFill>
              </a14:hiddenFill>
            </a:ext>
          </a:extLst>
        </p:spPr>
      </p:pic>
      <p:sp>
        <p:nvSpPr>
          <p:cNvPr id="100" name="ホームベース 18">
            <a:extLst>
              <a:ext uri="{FF2B5EF4-FFF2-40B4-BE49-F238E27FC236}">
                <a16:creationId xmlns:a16="http://schemas.microsoft.com/office/drawing/2014/main" id="{2277C7A3-13C1-4F28-82F5-414D0D1F565D}"/>
              </a:ext>
            </a:extLst>
          </p:cNvPr>
          <p:cNvSpPr/>
          <p:nvPr/>
        </p:nvSpPr>
        <p:spPr>
          <a:xfrm>
            <a:off x="226499" y="1160764"/>
            <a:ext cx="1717278"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1/31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a:t>
            </a:r>
          </a:p>
        </p:txBody>
      </p:sp>
      <p:sp>
        <p:nvSpPr>
          <p:cNvPr id="103" name="正方形/長方形 102">
            <a:extLst>
              <a:ext uri="{FF2B5EF4-FFF2-40B4-BE49-F238E27FC236}">
                <a16:creationId xmlns:a16="http://schemas.microsoft.com/office/drawing/2014/main" id="{569D1DB1-EE8E-44B5-A1A1-5805B12EF3C2}"/>
              </a:ext>
            </a:extLst>
          </p:cNvPr>
          <p:cNvSpPr/>
          <p:nvPr/>
        </p:nvSpPr>
        <p:spPr>
          <a:xfrm>
            <a:off x="243996" y="1354293"/>
            <a:ext cx="2810354" cy="3720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FF85FF"/>
                </a:solidFill>
                <a:latin typeface="Meiryo UI" panose="020B0604030504040204" pitchFamily="50" charset="-128"/>
                <a:ea typeface="Meiryo UI" panose="020B0604030504040204" pitchFamily="50" charset="-128"/>
                <a:cs typeface="メイリオ" panose="020B0604030504040204" pitchFamily="50" charset="-128"/>
              </a:rPr>
              <a:t>お客様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ホームベース 18">
            <a:extLst>
              <a:ext uri="{FF2B5EF4-FFF2-40B4-BE49-F238E27FC236}">
                <a16:creationId xmlns:a16="http://schemas.microsoft.com/office/drawing/2014/main" id="{FC62685C-8016-92DC-4648-313298BE4BAF}"/>
              </a:ext>
            </a:extLst>
          </p:cNvPr>
          <p:cNvSpPr/>
          <p:nvPr/>
        </p:nvSpPr>
        <p:spPr>
          <a:xfrm>
            <a:off x="3250633" y="1145066"/>
            <a:ext cx="2440992"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まで（随時）</a:t>
            </a:r>
          </a:p>
        </p:txBody>
      </p:sp>
      <p:pic>
        <p:nvPicPr>
          <p:cNvPr id="6" name="Picture 12">
            <a:extLst>
              <a:ext uri="{FF2B5EF4-FFF2-40B4-BE49-F238E27FC236}">
                <a16:creationId xmlns:a16="http://schemas.microsoft.com/office/drawing/2014/main" id="{3BC3F21B-CA9B-1C86-153B-D93AE063DF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240220">
            <a:off x="8221558" y="2071990"/>
            <a:ext cx="631795" cy="281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通帳のイラスト">
            <a:extLst>
              <a:ext uri="{FF2B5EF4-FFF2-40B4-BE49-F238E27FC236}">
                <a16:creationId xmlns:a16="http://schemas.microsoft.com/office/drawing/2014/main" id="{410AEE54-5962-0360-1B70-E6BA17DA46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9427" y="2063189"/>
            <a:ext cx="1011668" cy="75211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0577C0F8-943D-CB90-5319-58B9F2FF6A3A}"/>
              </a:ext>
            </a:extLst>
          </p:cNvPr>
          <p:cNvPicPr>
            <a:picLocks noChangeAspect="1"/>
          </p:cNvPicPr>
          <p:nvPr/>
        </p:nvPicPr>
        <p:blipFill>
          <a:blip r:embed="rId11"/>
          <a:stretch>
            <a:fillRect/>
          </a:stretch>
        </p:blipFill>
        <p:spPr>
          <a:xfrm>
            <a:off x="4779540" y="2674702"/>
            <a:ext cx="497425" cy="282193"/>
          </a:xfrm>
          <a:prstGeom prst="rect">
            <a:avLst/>
          </a:prstGeom>
        </p:spPr>
      </p:pic>
      <p:sp>
        <p:nvSpPr>
          <p:cNvPr id="3" name="正方形/長方形 2">
            <a:extLst>
              <a:ext uri="{FF2B5EF4-FFF2-40B4-BE49-F238E27FC236}">
                <a16:creationId xmlns:a16="http://schemas.microsoft.com/office/drawing/2014/main" id="{D3483266-4DC4-4FA5-BCD5-13704F4E1F08}"/>
              </a:ext>
            </a:extLst>
          </p:cNvPr>
          <p:cNvSpPr/>
          <p:nvPr/>
        </p:nvSpPr>
        <p:spPr>
          <a:xfrm>
            <a:off x="465514" y="3168650"/>
            <a:ext cx="1909449" cy="914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100" b="1" dirty="0">
                <a:solidFill>
                  <a:schemeClr val="tx1"/>
                </a:solidFill>
                <a:latin typeface="Meiryo UI" panose="020B0604030504040204" pitchFamily="50" charset="-128"/>
                <a:ea typeface="Meiryo UI" panose="020B0604030504040204" pitchFamily="50" charset="-128"/>
              </a:rPr>
              <a:t>受け付けたクーポン券に、</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宿泊施設名の記入があるか確認</a:t>
            </a:r>
            <a:r>
              <a:rPr lang="ja-JP" altLang="en-US" sz="1100" b="1" dirty="0">
                <a:solidFill>
                  <a:schemeClr val="tx1"/>
                </a:solidFill>
                <a:latin typeface="Meiryo UI" panose="020B0604030504040204" pitchFamily="50" charset="-128"/>
                <a:ea typeface="Meiryo UI" panose="020B0604030504040204" pitchFamily="50" charset="-128"/>
              </a:rPr>
              <a:t>してください。</a:t>
            </a:r>
            <a:r>
              <a:rPr lang="ja-JP" altLang="en-US" sz="1100" b="1" dirty="0">
                <a:solidFill>
                  <a:srgbClr val="FF0000"/>
                </a:solidFill>
                <a:latin typeface="Meiryo UI" panose="020B0604030504040204" pitchFamily="50" charset="-128"/>
                <a:ea typeface="Meiryo UI" panose="020B0604030504040204" pitchFamily="50" charset="-128"/>
              </a:rPr>
              <a:t>宿泊施設名の記入がない場合は受け付けず、事務局へ連絡してください。</a:t>
            </a:r>
            <a:endParaRPr lang="en-US" altLang="ja-JP" sz="1100" b="1" dirty="0">
              <a:solidFill>
                <a:srgbClr val="FF0000"/>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施設名と利用日を記入（ゴム印可）してください。</a:t>
            </a:r>
            <a:endParaRPr lang="en-US" altLang="ja-JP" sz="1100" b="1" dirty="0">
              <a:solidFill>
                <a:schemeClr val="tx1"/>
              </a:solidFill>
              <a:latin typeface="Meiryo UI" panose="020B0604030504040204" pitchFamily="50" charset="-128"/>
              <a:ea typeface="Meiryo UI" panose="020B0604030504040204" pitchFamily="50" charset="-128"/>
            </a:endParaRPr>
          </a:p>
        </p:txBody>
      </p:sp>
      <p:pic>
        <p:nvPicPr>
          <p:cNvPr id="12" name="Picture 14" descr="お店の建物のイラスト">
            <a:extLst>
              <a:ext uri="{FF2B5EF4-FFF2-40B4-BE49-F238E27FC236}">
                <a16:creationId xmlns:a16="http://schemas.microsoft.com/office/drawing/2014/main" id="{8BB807A5-20A2-A11A-8717-751032547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132" y="1635032"/>
            <a:ext cx="1083194" cy="108319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7A669BF4-5D18-C050-8060-8635E47F25DD}"/>
              </a:ext>
            </a:extLst>
          </p:cNvPr>
          <p:cNvSpPr txBox="1"/>
          <p:nvPr/>
        </p:nvSpPr>
        <p:spPr>
          <a:xfrm>
            <a:off x="-146050" y="-12131"/>
            <a:ext cx="11125199" cy="528293"/>
          </a:xfrm>
          <a:prstGeom prst="rect">
            <a:avLst/>
          </a:prstGeom>
          <a:solidFill>
            <a:srgbClr val="33CC33"/>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四国銀行に口座をお持ちの場合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クーポン券利用～精算までの流れ</a:t>
            </a:r>
          </a:p>
        </p:txBody>
      </p:sp>
      <p:pic>
        <p:nvPicPr>
          <p:cNvPr id="7" name="図 6">
            <a:extLst>
              <a:ext uri="{FF2B5EF4-FFF2-40B4-BE49-F238E27FC236}">
                <a16:creationId xmlns:a16="http://schemas.microsoft.com/office/drawing/2014/main" id="{46D179AD-A9DB-4879-987F-811DA17BB65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391" t="37997" r="32707" b="19598"/>
          <a:stretch/>
        </p:blipFill>
        <p:spPr>
          <a:xfrm>
            <a:off x="1407902" y="2397073"/>
            <a:ext cx="842920" cy="351808"/>
          </a:xfrm>
          <a:prstGeom prst="rect">
            <a:avLst/>
          </a:prstGeom>
          <a:ln w="3175">
            <a:solidFill>
              <a:schemeClr val="tx1"/>
            </a:solidFill>
          </a:ln>
        </p:spPr>
      </p:pic>
      <p:sp>
        <p:nvSpPr>
          <p:cNvPr id="104" name="正方形/長方形 103">
            <a:extLst>
              <a:ext uri="{FF2B5EF4-FFF2-40B4-BE49-F238E27FC236}">
                <a16:creationId xmlns:a16="http://schemas.microsoft.com/office/drawing/2014/main" id="{AC0C859A-EEB4-4047-A42D-D7BA67B03A04}"/>
              </a:ext>
            </a:extLst>
          </p:cNvPr>
          <p:cNvSpPr/>
          <p:nvPr/>
        </p:nvSpPr>
        <p:spPr>
          <a:xfrm>
            <a:off x="1719601" y="2184448"/>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裏面チェック</a:t>
            </a:r>
          </a:p>
        </p:txBody>
      </p:sp>
      <p:sp>
        <p:nvSpPr>
          <p:cNvPr id="111" name="正方形/長方形 110">
            <a:extLst>
              <a:ext uri="{FF2B5EF4-FFF2-40B4-BE49-F238E27FC236}">
                <a16:creationId xmlns:a16="http://schemas.microsoft.com/office/drawing/2014/main" id="{CF75C318-64F7-42FB-AF40-407D7A009815}"/>
              </a:ext>
            </a:extLst>
          </p:cNvPr>
          <p:cNvSpPr/>
          <p:nvPr/>
        </p:nvSpPr>
        <p:spPr>
          <a:xfrm>
            <a:off x="1678118" y="2680290"/>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加盟店名と</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利用日記入</a:t>
            </a:r>
          </a:p>
        </p:txBody>
      </p:sp>
      <p:grpSp>
        <p:nvGrpSpPr>
          <p:cNvPr id="15" name="グループ化 14">
            <a:extLst>
              <a:ext uri="{FF2B5EF4-FFF2-40B4-BE49-F238E27FC236}">
                <a16:creationId xmlns:a16="http://schemas.microsoft.com/office/drawing/2014/main" id="{7E3EDF7D-C6E5-8003-689A-439FDD03650C}"/>
              </a:ext>
            </a:extLst>
          </p:cNvPr>
          <p:cNvGrpSpPr/>
          <p:nvPr/>
        </p:nvGrpSpPr>
        <p:grpSpPr>
          <a:xfrm>
            <a:off x="268932" y="1923981"/>
            <a:ext cx="1129792" cy="1074606"/>
            <a:chOff x="395810" y="1972641"/>
            <a:chExt cx="928212" cy="827948"/>
          </a:xfrm>
        </p:grpSpPr>
        <p:pic>
          <p:nvPicPr>
            <p:cNvPr id="16" name="Picture 16" descr="レジでスマホを見せる人のイラスト">
              <a:extLst>
                <a:ext uri="{FF2B5EF4-FFF2-40B4-BE49-F238E27FC236}">
                  <a16:creationId xmlns:a16="http://schemas.microsoft.com/office/drawing/2014/main" id="{75CFD21C-5D17-65E6-0E5A-6E93E051101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810" y="1972641"/>
              <a:ext cx="928212" cy="82794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829FC94A-8362-32B1-6BD4-07D4A24C4BD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828821">
              <a:off x="685440" y="2369609"/>
              <a:ext cx="147137" cy="77712"/>
            </a:xfrm>
            <a:prstGeom prst="rect">
              <a:avLst/>
            </a:prstGeom>
          </p:spPr>
        </p:pic>
      </p:grpSp>
    </p:spTree>
    <p:extLst>
      <p:ext uri="{BB962C8B-B14F-4D97-AF65-F5344CB8AC3E}">
        <p14:creationId xmlns:p14="http://schemas.microsoft.com/office/powerpoint/2010/main" val="905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矢印: 右 96">
            <a:extLst>
              <a:ext uri="{FF2B5EF4-FFF2-40B4-BE49-F238E27FC236}">
                <a16:creationId xmlns:a16="http://schemas.microsoft.com/office/drawing/2014/main" id="{9FE51B86-D94D-41DD-8D33-589A416A95AE}"/>
              </a:ext>
            </a:extLst>
          </p:cNvPr>
          <p:cNvSpPr/>
          <p:nvPr/>
        </p:nvSpPr>
        <p:spPr>
          <a:xfrm>
            <a:off x="5721446" y="1928895"/>
            <a:ext cx="575530" cy="269672"/>
          </a:xfrm>
          <a:prstGeom prst="rightArrow">
            <a:avLst>
              <a:gd name="adj1" fmla="val 50000"/>
              <a:gd name="adj2" fmla="val 55236"/>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ホームベース 17">
            <a:extLst>
              <a:ext uri="{FF2B5EF4-FFF2-40B4-BE49-F238E27FC236}">
                <a16:creationId xmlns:a16="http://schemas.microsoft.com/office/drawing/2014/main" id="{47D6D4FF-8273-4566-8A7F-4309A2E3BC38}"/>
              </a:ext>
            </a:extLst>
          </p:cNvPr>
          <p:cNvSpPr/>
          <p:nvPr/>
        </p:nvSpPr>
        <p:spPr>
          <a:xfrm>
            <a:off x="4712114" y="788983"/>
            <a:ext cx="2710420"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郵便局の各支局が取りまとめ</a:t>
            </a:r>
          </a:p>
        </p:txBody>
      </p:sp>
      <p:sp>
        <p:nvSpPr>
          <p:cNvPr id="29" name="ホームベース 36">
            <a:extLst>
              <a:ext uri="{FF2B5EF4-FFF2-40B4-BE49-F238E27FC236}">
                <a16:creationId xmlns:a16="http://schemas.microsoft.com/office/drawing/2014/main" id="{65D95A6C-E9BD-4028-8642-F925B4FDE41B}"/>
              </a:ext>
            </a:extLst>
          </p:cNvPr>
          <p:cNvSpPr/>
          <p:nvPr/>
        </p:nvSpPr>
        <p:spPr>
          <a:xfrm>
            <a:off x="7546488" y="794434"/>
            <a:ext cx="2710420" cy="301499"/>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東部観からの振込を確認</a:t>
            </a:r>
          </a:p>
        </p:txBody>
      </p:sp>
      <p:sp>
        <p:nvSpPr>
          <p:cNvPr id="85" name="object 69">
            <a:extLst>
              <a:ext uri="{FF2B5EF4-FFF2-40B4-BE49-F238E27FC236}">
                <a16:creationId xmlns:a16="http://schemas.microsoft.com/office/drawing/2014/main" id="{29CCDE98-556F-43DF-BD9D-2E16021C9539}"/>
              </a:ext>
            </a:extLst>
          </p:cNvPr>
          <p:cNvSpPr txBox="1">
            <a:spLocks noGrp="1"/>
          </p:cNvSpPr>
          <p:nvPr>
            <p:ph type="sldNum" sz="quarter" idx="7"/>
          </p:nvPr>
        </p:nvSpPr>
        <p:spPr>
          <a:xfrm>
            <a:off x="5416550" y="727200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-6</a:t>
            </a:r>
            <a:r>
              <a:rPr sz="1400" spc="-5" dirty="0">
                <a:latin typeface="BIZ UDPゴシック" panose="020B0400000000000000" pitchFamily="50" charset="-128"/>
                <a:ea typeface="BIZ UDPゴシック" panose="020B0400000000000000" pitchFamily="50" charset="-128"/>
              </a:rPr>
              <a:t>-</a:t>
            </a:r>
          </a:p>
        </p:txBody>
      </p:sp>
      <p:pic>
        <p:nvPicPr>
          <p:cNvPr id="87" name="図 86">
            <a:extLst>
              <a:ext uri="{FF2B5EF4-FFF2-40B4-BE49-F238E27FC236}">
                <a16:creationId xmlns:a16="http://schemas.microsoft.com/office/drawing/2014/main" id="{2836D677-C50E-4200-B271-80C89F66BAC6}"/>
              </a:ext>
            </a:extLst>
          </p:cNvPr>
          <p:cNvPicPr>
            <a:picLocks noChangeAspect="1"/>
          </p:cNvPicPr>
          <p:nvPr/>
        </p:nvPicPr>
        <p:blipFill>
          <a:blip r:embed="rId3"/>
          <a:stretch>
            <a:fillRect/>
          </a:stretch>
        </p:blipFill>
        <p:spPr>
          <a:xfrm>
            <a:off x="7534225" y="1740856"/>
            <a:ext cx="699652" cy="434590"/>
          </a:xfrm>
          <a:prstGeom prst="rect">
            <a:avLst/>
          </a:prstGeom>
        </p:spPr>
      </p:pic>
      <p:sp>
        <p:nvSpPr>
          <p:cNvPr id="129" name="object 38">
            <a:extLst>
              <a:ext uri="{FF2B5EF4-FFF2-40B4-BE49-F238E27FC236}">
                <a16:creationId xmlns:a16="http://schemas.microsoft.com/office/drawing/2014/main" id="{6BA9E83C-3E39-4E96-80D1-CD1526C7D301}"/>
              </a:ext>
            </a:extLst>
          </p:cNvPr>
          <p:cNvSpPr/>
          <p:nvPr/>
        </p:nvSpPr>
        <p:spPr>
          <a:xfrm>
            <a:off x="2181687" y="1493118"/>
            <a:ext cx="275710" cy="55294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226499" y="813823"/>
            <a:ext cx="2142051" cy="289016"/>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クーポン券の受付</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4907112" y="3019101"/>
            <a:ext cx="2175499" cy="893192"/>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400" b="1" spc="-40" dirty="0">
                <a:latin typeface="Meiryo UI" panose="020B0604030504040204" pitchFamily="50" charset="-128"/>
                <a:ea typeface="Meiryo UI" panose="020B0604030504040204" pitchFamily="50" charset="-128"/>
                <a:cs typeface="Noto Sans CJK JP Light"/>
              </a:rPr>
              <a:t>（郵便局の各支局が、各施設より提出された請求書とクーポン券を毎週末取りまとめて東部観へ請求。）</a:t>
            </a: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2467685" y="2932363"/>
            <a:ext cx="2404693" cy="12801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200" b="1" dirty="0">
                <a:solidFill>
                  <a:schemeClr val="tx1"/>
                </a:solidFill>
                <a:latin typeface="Meiryo UI" panose="020B0604030504040204" pitchFamily="50" charset="-128"/>
                <a:ea typeface="Meiryo UI" panose="020B0604030504040204" pitchFamily="50" charset="-128"/>
              </a:rPr>
              <a:t>請求書とクーポン券をセットにして郵便局の各支局窓口に持参してください。</a:t>
            </a:r>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請求書の様式は東部観で用意します。</a:t>
            </a: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請求金額とクーポン券の枚数が合っていることを事前にご確認ください。</a:t>
            </a:r>
          </a:p>
        </p:txBody>
      </p:sp>
      <p:sp>
        <p:nvSpPr>
          <p:cNvPr id="63" name="ホームベース 17">
            <a:extLst>
              <a:ext uri="{FF2B5EF4-FFF2-40B4-BE49-F238E27FC236}">
                <a16:creationId xmlns:a16="http://schemas.microsoft.com/office/drawing/2014/main" id="{F88B2201-B22C-4E8E-82D0-C7B1A6EBA29C}"/>
              </a:ext>
            </a:extLst>
          </p:cNvPr>
          <p:cNvSpPr/>
          <p:nvPr/>
        </p:nvSpPr>
        <p:spPr>
          <a:xfrm>
            <a:off x="2484654" y="794434"/>
            <a:ext cx="2164731"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郵便局の窓口に請求</a:t>
            </a:r>
          </a:p>
        </p:txBody>
      </p:sp>
      <p:sp>
        <p:nvSpPr>
          <p:cNvPr id="67" name="正方形/長方形 66">
            <a:extLst>
              <a:ext uri="{FF2B5EF4-FFF2-40B4-BE49-F238E27FC236}">
                <a16:creationId xmlns:a16="http://schemas.microsoft.com/office/drawing/2014/main" id="{0E0464F3-B7E4-4085-8C39-991F36728843}"/>
              </a:ext>
            </a:extLst>
          </p:cNvPr>
          <p:cNvSpPr/>
          <p:nvPr/>
        </p:nvSpPr>
        <p:spPr>
          <a:xfrm>
            <a:off x="2463340" y="1361040"/>
            <a:ext cx="2152519" cy="4990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郵便局の窓口</a:t>
            </a:r>
            <a:endParaRPr lang="en-US" altLang="ja-JP"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2" name="正方形/長方形 71">
            <a:extLst>
              <a:ext uri="{FF2B5EF4-FFF2-40B4-BE49-F238E27FC236}">
                <a16:creationId xmlns:a16="http://schemas.microsoft.com/office/drawing/2014/main" id="{7B38DE87-3A73-4E15-A96F-7829B2AD2801}"/>
              </a:ext>
            </a:extLst>
          </p:cNvPr>
          <p:cNvSpPr/>
          <p:nvPr/>
        </p:nvSpPr>
        <p:spPr>
          <a:xfrm>
            <a:off x="7487720" y="1389949"/>
            <a:ext cx="976705" cy="20110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1400" b="1"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rPr>
              <a:t>東部観</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　</a:t>
            </a:r>
            <a:endParaRPr lang="en-US" altLang="ja-JP" sz="1400"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3" name="Picture 4">
            <a:extLst>
              <a:ext uri="{FF2B5EF4-FFF2-40B4-BE49-F238E27FC236}">
                <a16:creationId xmlns:a16="http://schemas.microsoft.com/office/drawing/2014/main" id="{56A01E2A-27AF-4EE2-84BF-A92ABD04D8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879" y="1767535"/>
            <a:ext cx="1054988" cy="110689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60345306-8975-4392-9C8A-C348C30B58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105" y="2150000"/>
            <a:ext cx="705918" cy="71843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a:extLst>
              <a:ext uri="{FF2B5EF4-FFF2-40B4-BE49-F238E27FC236}">
                <a16:creationId xmlns:a16="http://schemas.microsoft.com/office/drawing/2014/main" id="{C67ED691-9B2E-4818-9C39-A56F98CF70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85127">
            <a:off x="7982722" y="2449656"/>
            <a:ext cx="326128" cy="145185"/>
          </a:xfrm>
          <a:prstGeom prst="rect">
            <a:avLst/>
          </a:prstGeom>
          <a:noFill/>
          <a:extLst>
            <a:ext uri="{909E8E84-426E-40DD-AFC4-6F175D3DCCD1}">
              <a14:hiddenFill xmlns:a14="http://schemas.microsoft.com/office/drawing/2010/main">
                <a:solidFill>
                  <a:srgbClr val="FFFFFF"/>
                </a:solidFill>
              </a14:hiddenFill>
            </a:ext>
          </a:extLst>
        </p:spPr>
      </p:pic>
      <p:sp>
        <p:nvSpPr>
          <p:cNvPr id="78" name="矢印: 右 77">
            <a:extLst>
              <a:ext uri="{FF2B5EF4-FFF2-40B4-BE49-F238E27FC236}">
                <a16:creationId xmlns:a16="http://schemas.microsoft.com/office/drawing/2014/main" id="{1D3D78E2-0C7B-43A4-BEF6-9FC77EACFA87}"/>
              </a:ext>
            </a:extLst>
          </p:cNvPr>
          <p:cNvSpPr/>
          <p:nvPr/>
        </p:nvSpPr>
        <p:spPr>
          <a:xfrm rot="1356892">
            <a:off x="7745187" y="2546186"/>
            <a:ext cx="658869" cy="270154"/>
          </a:xfrm>
          <a:prstGeom prst="rightArrow">
            <a:avLst>
              <a:gd name="adj1" fmla="val 45027"/>
              <a:gd name="adj2" fmla="val 695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23" dirty="0">
              <a:latin typeface="Meiryo UI" panose="020B0604030504040204" pitchFamily="50" charset="-128"/>
              <a:ea typeface="Meiryo UI" panose="020B0604030504040204" pitchFamily="50" charset="-128"/>
            </a:endParaRPr>
          </a:p>
        </p:txBody>
      </p:sp>
      <p:pic>
        <p:nvPicPr>
          <p:cNvPr id="79" name="Picture 12">
            <a:extLst>
              <a:ext uri="{FF2B5EF4-FFF2-40B4-BE49-F238E27FC236}">
                <a16:creationId xmlns:a16="http://schemas.microsoft.com/office/drawing/2014/main" id="{8BFDB2BA-BB72-4D7E-9395-84D44BC6AC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40220">
            <a:off x="9247557" y="2418644"/>
            <a:ext cx="326128" cy="14518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通帳のイラスト">
            <a:extLst>
              <a:ext uri="{FF2B5EF4-FFF2-40B4-BE49-F238E27FC236}">
                <a16:creationId xmlns:a16="http://schemas.microsoft.com/office/drawing/2014/main" id="{B45F6824-2199-40BE-8A7B-CEE29ABDB5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0948" y="2286862"/>
            <a:ext cx="389416" cy="289506"/>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6B408AB5-1AC9-4590-8169-056F37983F80}"/>
              </a:ext>
            </a:extLst>
          </p:cNvPr>
          <p:cNvSpPr txBox="1"/>
          <p:nvPr/>
        </p:nvSpPr>
        <p:spPr>
          <a:xfrm>
            <a:off x="8369759" y="1430690"/>
            <a:ext cx="2116234" cy="523220"/>
          </a:xfrm>
          <a:prstGeom prst="rect">
            <a:avLst/>
          </a:prstGeom>
          <a:noFill/>
        </p:spPr>
        <p:txBody>
          <a:bodyPr wrap="square">
            <a:spAutoFit/>
          </a:bodyPr>
          <a:lstStyle/>
          <a:p>
            <a:r>
              <a:rPr lang="ja-JP" altLang="en-US" sz="1400" b="1" dirty="0">
                <a:solidFill>
                  <a:srgbClr val="008000"/>
                </a:solidFill>
                <a:latin typeface="Meiryo UI" panose="020B0604030504040204" pitchFamily="50" charset="-128"/>
                <a:ea typeface="Meiryo UI"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rPr>
              <a:t>指定口座にお振込み</a:t>
            </a:r>
            <a:endParaRPr lang="ja-JP" altLang="en-US" sz="1400" dirty="0"/>
          </a:p>
        </p:txBody>
      </p:sp>
      <p:sp>
        <p:nvSpPr>
          <p:cNvPr id="91" name="正方形/長方形 90">
            <a:extLst>
              <a:ext uri="{FF2B5EF4-FFF2-40B4-BE49-F238E27FC236}">
                <a16:creationId xmlns:a16="http://schemas.microsoft.com/office/drawing/2014/main" id="{5278E88D-875F-4D7F-8EC9-ED13241E9CB8}"/>
              </a:ext>
            </a:extLst>
          </p:cNvPr>
          <p:cNvSpPr/>
          <p:nvPr/>
        </p:nvSpPr>
        <p:spPr>
          <a:xfrm>
            <a:off x="4802238" y="1409133"/>
            <a:ext cx="2215184" cy="2697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郵便局の各支局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rPr>
              <a:t>東部観</a:t>
            </a:r>
            <a:endParaRPr lang="en-US" altLang="ja-JP" sz="1400"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2" name="正方形/長方形 91">
            <a:extLst>
              <a:ext uri="{FF2B5EF4-FFF2-40B4-BE49-F238E27FC236}">
                <a16:creationId xmlns:a16="http://schemas.microsoft.com/office/drawing/2014/main" id="{FFC7A5D0-3570-4BB6-9305-CAD2E9C5C1A9}"/>
              </a:ext>
            </a:extLst>
          </p:cNvPr>
          <p:cNvSpPr/>
          <p:nvPr/>
        </p:nvSpPr>
        <p:spPr>
          <a:xfrm>
            <a:off x="6476587" y="2130923"/>
            <a:ext cx="755131" cy="4462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高知県東部</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観光協議会</a:t>
            </a:r>
          </a:p>
        </p:txBody>
      </p:sp>
      <p:pic>
        <p:nvPicPr>
          <p:cNvPr id="98" name="Picture 22">
            <a:extLst>
              <a:ext uri="{FF2B5EF4-FFF2-40B4-BE49-F238E27FC236}">
                <a16:creationId xmlns:a16="http://schemas.microsoft.com/office/drawing/2014/main" id="{3CEDB1B2-A119-4F5B-ABDD-99964DC577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9673">
            <a:off x="5962711" y="2150556"/>
            <a:ext cx="533888" cy="625690"/>
          </a:xfrm>
          <a:prstGeom prst="rect">
            <a:avLst/>
          </a:prstGeom>
          <a:noFill/>
          <a:extLst>
            <a:ext uri="{909E8E84-426E-40DD-AFC4-6F175D3DCCD1}">
              <a14:hiddenFill xmlns:a14="http://schemas.microsoft.com/office/drawing/2010/main">
                <a:solidFill>
                  <a:srgbClr val="FFFFFF"/>
                </a:solidFill>
              </a14:hiddenFill>
            </a:ext>
          </a:extLst>
        </p:spPr>
      </p:pic>
      <p:sp>
        <p:nvSpPr>
          <p:cNvPr id="99" name="ホームベース 18">
            <a:extLst>
              <a:ext uri="{FF2B5EF4-FFF2-40B4-BE49-F238E27FC236}">
                <a16:creationId xmlns:a16="http://schemas.microsoft.com/office/drawing/2014/main" id="{0688D0B8-7B63-4151-9346-C371D6A692B0}"/>
              </a:ext>
            </a:extLst>
          </p:cNvPr>
          <p:cNvSpPr/>
          <p:nvPr/>
        </p:nvSpPr>
        <p:spPr>
          <a:xfrm>
            <a:off x="2467842" y="1123417"/>
            <a:ext cx="2164731" cy="2359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まで（随時）</a:t>
            </a:r>
          </a:p>
        </p:txBody>
      </p:sp>
      <p:sp>
        <p:nvSpPr>
          <p:cNvPr id="108" name="ホームベース 18">
            <a:extLst>
              <a:ext uri="{FF2B5EF4-FFF2-40B4-BE49-F238E27FC236}">
                <a16:creationId xmlns:a16="http://schemas.microsoft.com/office/drawing/2014/main" id="{31756C51-82AA-4F21-B509-7E193532D8EC}"/>
              </a:ext>
            </a:extLst>
          </p:cNvPr>
          <p:cNvSpPr/>
          <p:nvPr/>
        </p:nvSpPr>
        <p:spPr>
          <a:xfrm>
            <a:off x="4828410" y="1110540"/>
            <a:ext cx="2476511" cy="25050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までの毎週末</a:t>
            </a:r>
          </a:p>
        </p:txBody>
      </p:sp>
      <p:sp>
        <p:nvSpPr>
          <p:cNvPr id="110" name="ホームベース 18">
            <a:extLst>
              <a:ext uri="{FF2B5EF4-FFF2-40B4-BE49-F238E27FC236}">
                <a16:creationId xmlns:a16="http://schemas.microsoft.com/office/drawing/2014/main" id="{6567B180-E630-4DA8-8D10-DBC76C52EE7D}"/>
              </a:ext>
            </a:extLst>
          </p:cNvPr>
          <p:cNvSpPr/>
          <p:nvPr/>
        </p:nvSpPr>
        <p:spPr>
          <a:xfrm>
            <a:off x="7553904" y="1136361"/>
            <a:ext cx="2703003" cy="23597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毎月中旬・下旬の２回</a:t>
            </a:r>
          </a:p>
        </p:txBody>
      </p:sp>
      <p:sp>
        <p:nvSpPr>
          <p:cNvPr id="118" name="object 119">
            <a:extLst>
              <a:ext uri="{FF2B5EF4-FFF2-40B4-BE49-F238E27FC236}">
                <a16:creationId xmlns:a16="http://schemas.microsoft.com/office/drawing/2014/main" id="{914AB7A8-49EA-462C-9B70-AF2B1936B819}"/>
              </a:ext>
            </a:extLst>
          </p:cNvPr>
          <p:cNvSpPr txBox="1"/>
          <p:nvPr/>
        </p:nvSpPr>
        <p:spPr>
          <a:xfrm>
            <a:off x="7471039" y="2978254"/>
            <a:ext cx="2746491" cy="677749"/>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400" b="1" spc="-40" dirty="0">
                <a:latin typeface="Meiryo UI" panose="020B0604030504040204" pitchFamily="50" charset="-128"/>
                <a:ea typeface="Meiryo UI" panose="020B0604030504040204" pitchFamily="50" charset="-128"/>
                <a:cs typeface="Noto Sans CJK JP Light"/>
              </a:rPr>
              <a:t>請求書に基づき、東部観から指定口座にお振込みしますので、請求金額と相違ないかご確認ください。</a:t>
            </a:r>
          </a:p>
        </p:txBody>
      </p:sp>
      <p:grpSp>
        <p:nvGrpSpPr>
          <p:cNvPr id="2" name="グループ化 1">
            <a:extLst>
              <a:ext uri="{FF2B5EF4-FFF2-40B4-BE49-F238E27FC236}">
                <a16:creationId xmlns:a16="http://schemas.microsoft.com/office/drawing/2014/main" id="{E4566C90-B1A5-4948-B303-7507E3B2CEC0}"/>
              </a:ext>
            </a:extLst>
          </p:cNvPr>
          <p:cNvGrpSpPr/>
          <p:nvPr/>
        </p:nvGrpSpPr>
        <p:grpSpPr>
          <a:xfrm>
            <a:off x="262105" y="4200703"/>
            <a:ext cx="10409762" cy="3071297"/>
            <a:chOff x="373077" y="3525801"/>
            <a:chExt cx="10047631" cy="3286640"/>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373077" y="3547056"/>
              <a:ext cx="10047631" cy="3265385"/>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①</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までです。</a:t>
              </a:r>
              <a:r>
                <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利用状況に伴い期間調整あり</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3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②クーポン券の裏面に宿泊施設名の記入（ゴム印）がない場合は受け付けず、事務局へ連絡してください。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③クーポン券をご利用の際の釣り銭は支払わないでください。また、クーポン券利用分には領収証は発行しないでください。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④クーポン券を受け取ることができなかった等の理由から、体験等を取り止めた場合に発生する</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キャンセル料は、</a:t>
              </a:r>
              <a:b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お客様負担</a:t>
              </a:r>
              <a:r>
                <a:rPr lang="ja-JP" altLang="en-US" sz="1600" b="1" dirty="0">
                  <a:latin typeface="Meiryo UI" panose="020B0604030504040204" pitchFamily="50" charset="-128"/>
                  <a:ea typeface="Meiryo UI" panose="020B0604030504040204" pitchFamily="50" charset="-128"/>
                </a:rPr>
                <a:t>としてください。</a:t>
              </a:r>
              <a:endParaRPr lang="en-US" altLang="ja-JP" sz="1600" b="1" dirty="0">
                <a:latin typeface="Meiryo UI" panose="020B0604030504040204" pitchFamily="50" charset="-128"/>
                <a:ea typeface="Meiryo UI" panose="020B0604030504040204" pitchFamily="50" charset="-128"/>
              </a:endParaRPr>
            </a:p>
            <a:p>
              <a:endParaRPr lang="ja-JP" altLang="en-US"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⑤紛失されたクーポン券は精算できませんので、紛失等にご注意ください。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⑥精算可能な窓口はひがしこうちエリア内にある郵便局の全ての支局となります。</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⑦四国銀行に口座をお持ちの場合でも、郵便局に請求していただくことは可能です。</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⑧精算請求の</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最終受付日は令和６年２月</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金</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となりますので、</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精算漏れにご注意</a:t>
              </a:r>
              <a:r>
                <a:rPr lang="ja-JP" altLang="en-US" sz="1600" b="1" dirty="0">
                  <a:latin typeface="Meiryo UI" panose="020B0604030504040204" pitchFamily="50" charset="-128"/>
                  <a:ea typeface="Meiryo UI" panose="020B0604030504040204" pitchFamily="50" charset="-128"/>
                </a:rPr>
                <a:t>ください。</a:t>
              </a:r>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p:txBody>
        </p:sp>
        <p:sp>
          <p:nvSpPr>
            <p:cNvPr id="115" name="正方形/長方形 114">
              <a:extLst>
                <a:ext uri="{FF2B5EF4-FFF2-40B4-BE49-F238E27FC236}">
                  <a16:creationId xmlns:a16="http://schemas.microsoft.com/office/drawing/2014/main" id="{68A7AD42-9A92-43FC-A77B-A973DDC25397}"/>
                </a:ext>
              </a:extLst>
            </p:cNvPr>
            <p:cNvSpPr/>
            <p:nvPr/>
          </p:nvSpPr>
          <p:spPr>
            <a:xfrm>
              <a:off x="4621117" y="3525801"/>
              <a:ext cx="1530935" cy="3955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1038" name="Picture 14" descr="お店の建物のイラスト">
            <a:extLst>
              <a:ext uri="{FF2B5EF4-FFF2-40B4-BE49-F238E27FC236}">
                <a16:creationId xmlns:a16="http://schemas.microsoft.com/office/drawing/2014/main" id="{BC255F4B-251C-40A9-996A-A246266BAD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8499" y="1802038"/>
            <a:ext cx="905744" cy="905744"/>
          </a:xfrm>
          <a:prstGeom prst="rect">
            <a:avLst/>
          </a:prstGeom>
          <a:noFill/>
          <a:extLst>
            <a:ext uri="{909E8E84-426E-40DD-AFC4-6F175D3DCCD1}">
              <a14:hiddenFill xmlns:a14="http://schemas.microsoft.com/office/drawing/2010/main">
                <a:solidFill>
                  <a:srgbClr val="FFFFFF"/>
                </a:solidFill>
              </a14:hiddenFill>
            </a:ext>
          </a:extLst>
        </p:spPr>
      </p:pic>
      <p:sp>
        <p:nvSpPr>
          <p:cNvPr id="84" name="矢印: 右 83">
            <a:extLst>
              <a:ext uri="{FF2B5EF4-FFF2-40B4-BE49-F238E27FC236}">
                <a16:creationId xmlns:a16="http://schemas.microsoft.com/office/drawing/2014/main" id="{9E180E91-4D69-4A23-AC0D-F18F9980B4FC}"/>
              </a:ext>
            </a:extLst>
          </p:cNvPr>
          <p:cNvSpPr/>
          <p:nvPr/>
        </p:nvSpPr>
        <p:spPr>
          <a:xfrm>
            <a:off x="3321211" y="1953206"/>
            <a:ext cx="403506" cy="282198"/>
          </a:xfrm>
          <a:prstGeom prst="rightArrow">
            <a:avLst>
              <a:gd name="adj1" fmla="val 50000"/>
              <a:gd name="adj2" fmla="val 46264"/>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0" name="ホームベース 18">
            <a:extLst>
              <a:ext uri="{FF2B5EF4-FFF2-40B4-BE49-F238E27FC236}">
                <a16:creationId xmlns:a16="http://schemas.microsoft.com/office/drawing/2014/main" id="{2277C7A3-13C1-4F28-82F5-414D0D1F565D}"/>
              </a:ext>
            </a:extLst>
          </p:cNvPr>
          <p:cNvSpPr/>
          <p:nvPr/>
        </p:nvSpPr>
        <p:spPr>
          <a:xfrm>
            <a:off x="226499" y="1160764"/>
            <a:ext cx="1717278"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1/31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a:t>
            </a:r>
          </a:p>
        </p:txBody>
      </p:sp>
      <p:sp>
        <p:nvSpPr>
          <p:cNvPr id="103" name="正方形/長方形 102">
            <a:extLst>
              <a:ext uri="{FF2B5EF4-FFF2-40B4-BE49-F238E27FC236}">
                <a16:creationId xmlns:a16="http://schemas.microsoft.com/office/drawing/2014/main" id="{569D1DB1-EE8E-44B5-A1A1-5805B12EF3C2}"/>
              </a:ext>
            </a:extLst>
          </p:cNvPr>
          <p:cNvSpPr/>
          <p:nvPr/>
        </p:nvSpPr>
        <p:spPr>
          <a:xfrm>
            <a:off x="243996" y="1354293"/>
            <a:ext cx="2003994" cy="4990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FF85FF"/>
                </a:solidFill>
                <a:latin typeface="Meiryo UI" panose="020B0604030504040204" pitchFamily="50" charset="-128"/>
                <a:ea typeface="Meiryo UI" panose="020B0604030504040204" pitchFamily="50" charset="-128"/>
                <a:cs typeface="メイリオ" panose="020B0604030504040204" pitchFamily="50" charset="-128"/>
              </a:rPr>
              <a:t>お客様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5" name="正方形/長方形 74">
            <a:extLst>
              <a:ext uri="{FF2B5EF4-FFF2-40B4-BE49-F238E27FC236}">
                <a16:creationId xmlns:a16="http://schemas.microsoft.com/office/drawing/2014/main" id="{9BE3B9EA-A09E-4148-BABB-94655905BF3F}"/>
              </a:ext>
            </a:extLst>
          </p:cNvPr>
          <p:cNvSpPr/>
          <p:nvPr/>
        </p:nvSpPr>
        <p:spPr>
          <a:xfrm>
            <a:off x="7518600" y="2094881"/>
            <a:ext cx="752553" cy="3441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高知県東部</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観光協議会</a:t>
            </a:r>
          </a:p>
        </p:txBody>
      </p:sp>
      <p:sp>
        <p:nvSpPr>
          <p:cNvPr id="71" name="object 90">
            <a:extLst>
              <a:ext uri="{FF2B5EF4-FFF2-40B4-BE49-F238E27FC236}">
                <a16:creationId xmlns:a16="http://schemas.microsoft.com/office/drawing/2014/main" id="{BA88E734-4EBA-427D-95DB-FEC03BC76A35}"/>
              </a:ext>
            </a:extLst>
          </p:cNvPr>
          <p:cNvSpPr txBox="1"/>
          <p:nvPr/>
        </p:nvSpPr>
        <p:spPr>
          <a:xfrm>
            <a:off x="106361" y="62315"/>
            <a:ext cx="10751074" cy="419987"/>
          </a:xfrm>
          <a:prstGeom prst="rect">
            <a:avLst/>
          </a:prstGeom>
        </p:spPr>
        <p:txBody>
          <a:bodyPr vert="horz" wrap="square" lIns="0" tIns="50165" rIns="0" bIns="0" rtlCol="0">
            <a:spAutoFit/>
          </a:bodyPr>
          <a:lstStyle/>
          <a:p>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加盟店</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クーポン券利用受付～精算までの流れ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p>
        </p:txBody>
      </p:sp>
      <p:pic>
        <p:nvPicPr>
          <p:cNvPr id="4" name="図 3">
            <a:extLst>
              <a:ext uri="{FF2B5EF4-FFF2-40B4-BE49-F238E27FC236}">
                <a16:creationId xmlns:a16="http://schemas.microsoft.com/office/drawing/2014/main" id="{563A8D1C-B8AF-51DE-518E-FA38FD08CE12}"/>
              </a:ext>
            </a:extLst>
          </p:cNvPr>
          <p:cNvPicPr>
            <a:picLocks noChangeAspect="1"/>
          </p:cNvPicPr>
          <p:nvPr/>
        </p:nvPicPr>
        <p:blipFill>
          <a:blip r:embed="rId10"/>
          <a:stretch>
            <a:fillRect/>
          </a:stretch>
        </p:blipFill>
        <p:spPr>
          <a:xfrm>
            <a:off x="5678001" y="2253421"/>
            <a:ext cx="497425" cy="282193"/>
          </a:xfrm>
          <a:prstGeom prst="rect">
            <a:avLst/>
          </a:prstGeom>
        </p:spPr>
      </p:pic>
      <p:sp>
        <p:nvSpPr>
          <p:cNvPr id="5" name="正方形/長方形 4">
            <a:extLst>
              <a:ext uri="{FF2B5EF4-FFF2-40B4-BE49-F238E27FC236}">
                <a16:creationId xmlns:a16="http://schemas.microsoft.com/office/drawing/2014/main" id="{4DA68437-B91E-90F2-F9A1-E021E31084CA}"/>
              </a:ext>
            </a:extLst>
          </p:cNvPr>
          <p:cNvSpPr/>
          <p:nvPr/>
        </p:nvSpPr>
        <p:spPr>
          <a:xfrm>
            <a:off x="226500" y="3009773"/>
            <a:ext cx="2148464" cy="12490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100" b="1" dirty="0">
                <a:solidFill>
                  <a:schemeClr val="tx1"/>
                </a:solidFill>
                <a:latin typeface="Meiryo UI" panose="020B0604030504040204" pitchFamily="50" charset="-128"/>
                <a:ea typeface="Meiryo UI" panose="020B0604030504040204" pitchFamily="50" charset="-128"/>
              </a:rPr>
              <a:t>受け付けたクーポン券に、</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宿泊施設名の記入があるか確認</a:t>
            </a:r>
            <a:r>
              <a:rPr lang="ja-JP" altLang="en-US" sz="1100" b="1" dirty="0">
                <a:solidFill>
                  <a:schemeClr val="tx1"/>
                </a:solidFill>
                <a:latin typeface="Meiryo UI" panose="020B0604030504040204" pitchFamily="50" charset="-128"/>
                <a:ea typeface="Meiryo UI" panose="020B0604030504040204" pitchFamily="50" charset="-128"/>
              </a:rPr>
              <a:t>してください。</a:t>
            </a:r>
            <a:r>
              <a:rPr lang="ja-JP" altLang="en-US" sz="1100" b="1" dirty="0">
                <a:solidFill>
                  <a:srgbClr val="FF0000"/>
                </a:solidFill>
                <a:latin typeface="Meiryo UI" panose="020B0604030504040204" pitchFamily="50" charset="-128"/>
                <a:ea typeface="Meiryo UI" panose="020B0604030504040204" pitchFamily="50" charset="-128"/>
              </a:rPr>
              <a:t>宿泊施設名の記入がない場合は受け付けず、事務局へ連絡してください。</a:t>
            </a:r>
            <a:endParaRPr lang="en-US" altLang="ja-JP" sz="1100" b="1" dirty="0">
              <a:solidFill>
                <a:srgbClr val="FF0000"/>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施設名と利用日を記入（ゴム印可）してください。</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5E89AF6-29EE-478F-057B-FD18C37BBE93}"/>
              </a:ext>
            </a:extLst>
          </p:cNvPr>
          <p:cNvSpPr txBox="1"/>
          <p:nvPr/>
        </p:nvSpPr>
        <p:spPr>
          <a:xfrm>
            <a:off x="-146050" y="-12131"/>
            <a:ext cx="11125199" cy="528293"/>
          </a:xfrm>
          <a:prstGeom prst="rect">
            <a:avLst/>
          </a:prstGeom>
          <a:solidFill>
            <a:srgbClr val="33CC33"/>
          </a:solidFill>
        </p:spPr>
        <p:txBody>
          <a:bodyPr wrap="square" rtlCol="0" anchor="ctr" anchorCtr="0">
            <a:normAutofit fontScale="92500"/>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クーポン券利用～精算までの流れ</a:t>
            </a:r>
          </a:p>
        </p:txBody>
      </p:sp>
      <p:pic>
        <p:nvPicPr>
          <p:cNvPr id="1026" name="Picture 2" descr="郵便局のイラスト">
            <a:extLst>
              <a:ext uri="{FF2B5EF4-FFF2-40B4-BE49-F238E27FC236}">
                <a16:creationId xmlns:a16="http://schemas.microsoft.com/office/drawing/2014/main" id="{EF9B3B8A-796A-5596-AB4E-05CF3F66D0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2983" y="1848860"/>
            <a:ext cx="801974" cy="795960"/>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38">
            <a:extLst>
              <a:ext uri="{FF2B5EF4-FFF2-40B4-BE49-F238E27FC236}">
                <a16:creationId xmlns:a16="http://schemas.microsoft.com/office/drawing/2014/main" id="{EDA78B54-2141-BEB8-F98E-A7B7E8C35A39}"/>
              </a:ext>
            </a:extLst>
          </p:cNvPr>
          <p:cNvSpPr/>
          <p:nvPr/>
        </p:nvSpPr>
        <p:spPr>
          <a:xfrm>
            <a:off x="7278312" y="1578358"/>
            <a:ext cx="253281" cy="55294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id="{DE3884FE-D1DB-79FB-B145-9E14A37B8959}"/>
              </a:ext>
            </a:extLst>
          </p:cNvPr>
          <p:cNvSpPr/>
          <p:nvPr/>
        </p:nvSpPr>
        <p:spPr>
          <a:xfrm rot="19315942">
            <a:off x="9229590" y="2500049"/>
            <a:ext cx="556338" cy="239891"/>
          </a:xfrm>
          <a:prstGeom prst="rightArrow">
            <a:avLst>
              <a:gd name="adj1" fmla="val 45027"/>
              <a:gd name="adj2" fmla="val 695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23" dirty="0">
              <a:latin typeface="Meiryo UI" panose="020B0604030504040204" pitchFamily="50" charset="-128"/>
              <a:ea typeface="Meiryo UI" panose="020B0604030504040204" pitchFamily="50" charset="-128"/>
            </a:endParaRPr>
          </a:p>
        </p:txBody>
      </p:sp>
      <p:pic>
        <p:nvPicPr>
          <p:cNvPr id="14" name="Picture 14" descr="お店の建物のイラスト">
            <a:extLst>
              <a:ext uri="{FF2B5EF4-FFF2-40B4-BE49-F238E27FC236}">
                <a16:creationId xmlns:a16="http://schemas.microsoft.com/office/drawing/2014/main" id="{76E973DD-A494-1C42-46E7-ED15795D62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4929" y="1854772"/>
            <a:ext cx="881188" cy="88118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9E499B-8E74-B0FC-A94F-E30FF13B2F82}"/>
              </a:ext>
            </a:extLst>
          </p:cNvPr>
          <p:cNvGrpSpPr/>
          <p:nvPr/>
        </p:nvGrpSpPr>
        <p:grpSpPr>
          <a:xfrm>
            <a:off x="262105" y="1935167"/>
            <a:ext cx="1129792" cy="1074606"/>
            <a:chOff x="395810" y="1972641"/>
            <a:chExt cx="928212" cy="827948"/>
          </a:xfrm>
        </p:grpSpPr>
        <p:pic>
          <p:nvPicPr>
            <p:cNvPr id="19" name="Picture 16" descr="レジでスマホを見せる人のイラスト">
              <a:extLst>
                <a:ext uri="{FF2B5EF4-FFF2-40B4-BE49-F238E27FC236}">
                  <a16:creationId xmlns:a16="http://schemas.microsoft.com/office/drawing/2014/main" id="{7E6792CE-7B83-5108-7140-157B93E28AE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810" y="1972641"/>
              <a:ext cx="928212" cy="827948"/>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EA58FC92-671A-4560-1F0A-AA693BE5E7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8821">
              <a:off x="685440" y="2369609"/>
              <a:ext cx="147137" cy="77712"/>
            </a:xfrm>
            <a:prstGeom prst="rect">
              <a:avLst/>
            </a:prstGeom>
          </p:spPr>
        </p:pic>
      </p:grpSp>
      <p:pic>
        <p:nvPicPr>
          <p:cNvPr id="15" name="図 14">
            <a:extLst>
              <a:ext uri="{FF2B5EF4-FFF2-40B4-BE49-F238E27FC236}">
                <a16:creationId xmlns:a16="http://schemas.microsoft.com/office/drawing/2014/main" id="{7ABB1AB7-8835-0D8E-B47C-C5EF130056E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3391" t="37997" r="32707" b="19598"/>
          <a:stretch/>
        </p:blipFill>
        <p:spPr>
          <a:xfrm>
            <a:off x="1383582" y="2514660"/>
            <a:ext cx="842920" cy="351808"/>
          </a:xfrm>
          <a:prstGeom prst="rect">
            <a:avLst/>
          </a:prstGeom>
          <a:ln w="3175">
            <a:solidFill>
              <a:schemeClr val="tx1"/>
            </a:solidFill>
          </a:ln>
        </p:spPr>
      </p:pic>
      <p:sp>
        <p:nvSpPr>
          <p:cNvPr id="16" name="正方形/長方形 15">
            <a:extLst>
              <a:ext uri="{FF2B5EF4-FFF2-40B4-BE49-F238E27FC236}">
                <a16:creationId xmlns:a16="http://schemas.microsoft.com/office/drawing/2014/main" id="{3CC417A5-AA74-4867-2942-2861BDD9A39C}"/>
              </a:ext>
            </a:extLst>
          </p:cNvPr>
          <p:cNvSpPr/>
          <p:nvPr/>
        </p:nvSpPr>
        <p:spPr>
          <a:xfrm>
            <a:off x="1652015" y="2294258"/>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裏面チェック</a:t>
            </a:r>
          </a:p>
        </p:txBody>
      </p:sp>
      <p:sp>
        <p:nvSpPr>
          <p:cNvPr id="17" name="正方形/長方形 16">
            <a:extLst>
              <a:ext uri="{FF2B5EF4-FFF2-40B4-BE49-F238E27FC236}">
                <a16:creationId xmlns:a16="http://schemas.microsoft.com/office/drawing/2014/main" id="{05D735A7-4612-DADE-77C0-30F4DF348423}"/>
              </a:ext>
            </a:extLst>
          </p:cNvPr>
          <p:cNvSpPr/>
          <p:nvPr/>
        </p:nvSpPr>
        <p:spPr>
          <a:xfrm>
            <a:off x="1610750" y="2772715"/>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加盟店名と</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利用日記入</a:t>
            </a:r>
          </a:p>
        </p:txBody>
      </p:sp>
      <p:pic>
        <p:nvPicPr>
          <p:cNvPr id="21" name="図 20">
            <a:extLst>
              <a:ext uri="{FF2B5EF4-FFF2-40B4-BE49-F238E27FC236}">
                <a16:creationId xmlns:a16="http://schemas.microsoft.com/office/drawing/2014/main" id="{A534BF1A-6CD1-55D5-821C-7ECBC2A871B7}"/>
              </a:ext>
            </a:extLst>
          </p:cNvPr>
          <p:cNvPicPr>
            <a:picLocks noChangeAspect="1"/>
          </p:cNvPicPr>
          <p:nvPr/>
        </p:nvPicPr>
        <p:blipFill>
          <a:blip r:embed="rId3"/>
          <a:stretch>
            <a:fillRect/>
          </a:stretch>
        </p:blipFill>
        <p:spPr>
          <a:xfrm>
            <a:off x="6465690" y="1776454"/>
            <a:ext cx="699652" cy="434590"/>
          </a:xfrm>
          <a:prstGeom prst="rect">
            <a:avLst/>
          </a:prstGeom>
        </p:spPr>
      </p:pic>
      <p:pic>
        <p:nvPicPr>
          <p:cNvPr id="1028" name="Picture 4" descr="郵便局の職員のイラスト">
            <a:extLst>
              <a:ext uri="{FF2B5EF4-FFF2-40B4-BE49-F238E27FC236}">
                <a16:creationId xmlns:a16="http://schemas.microsoft.com/office/drawing/2014/main" id="{33F28E22-F780-9908-9A41-FCE167E0DC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22899" y="2065487"/>
            <a:ext cx="980888" cy="95636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a:extLst>
              <a:ext uri="{FF2B5EF4-FFF2-40B4-BE49-F238E27FC236}">
                <a16:creationId xmlns:a16="http://schemas.microsoft.com/office/drawing/2014/main" id="{96722D88-EC59-486C-AD2B-81D91BBDFD7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44651" y="2246840"/>
            <a:ext cx="622282" cy="606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郵便局のイラスト">
            <a:extLst>
              <a:ext uri="{FF2B5EF4-FFF2-40B4-BE49-F238E27FC236}">
                <a16:creationId xmlns:a16="http://schemas.microsoft.com/office/drawing/2014/main" id="{246463CF-F24A-3341-6455-70826396E7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9032" y="1669457"/>
            <a:ext cx="801974" cy="795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パソコンを使うOL・女性会社員のイラスト">
            <a:extLst>
              <a:ext uri="{FF2B5EF4-FFF2-40B4-BE49-F238E27FC236}">
                <a16:creationId xmlns:a16="http://schemas.microsoft.com/office/drawing/2014/main" id="{EBEA54A2-85AC-B4B4-F182-8541DFE609D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76228" y="2132722"/>
            <a:ext cx="878412" cy="8828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2D2C0C68-41B6-43E1-9685-C38CCC1B0641}"/>
              </a:ext>
            </a:extLst>
          </p:cNvPr>
          <p:cNvPicPr>
            <a:picLocks noChangeAspect="1"/>
          </p:cNvPicPr>
          <p:nvPr/>
        </p:nvPicPr>
        <p:blipFill>
          <a:blip r:embed="rId10"/>
          <a:stretch>
            <a:fillRect/>
          </a:stretch>
        </p:blipFill>
        <p:spPr>
          <a:xfrm>
            <a:off x="2960143" y="2528148"/>
            <a:ext cx="497425" cy="282193"/>
          </a:xfrm>
          <a:prstGeom prst="rect">
            <a:avLst/>
          </a:prstGeom>
        </p:spPr>
      </p:pic>
      <p:pic>
        <p:nvPicPr>
          <p:cNvPr id="24" name="Picture 2">
            <a:extLst>
              <a:ext uri="{FF2B5EF4-FFF2-40B4-BE49-F238E27FC236}">
                <a16:creationId xmlns:a16="http://schemas.microsoft.com/office/drawing/2014/main" id="{D76906DE-1808-B21A-3FFF-932F698381E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57609" y="4212473"/>
            <a:ext cx="358250" cy="3069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28DED1EE-EA62-CF52-D310-A268583BE2B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26324" y="4236031"/>
            <a:ext cx="358250" cy="30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19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3455</TotalTime>
  <Words>2048</Words>
  <Application>Microsoft Office PowerPoint</Application>
  <PresentationFormat>ユーザー設定</PresentationFormat>
  <Paragraphs>250</Paragraphs>
  <Slides>6</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BIZ UDPゴシック</vt:lpstr>
      <vt:lpstr>Meiryo UI</vt:lpstr>
      <vt:lpstr>Noto Sans CJK JP DemiLight</vt:lpstr>
      <vt:lpstr>游ゴシック</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観光クーポンスキーム210917のコピー</dc:title>
  <dc:creator>reihoku2-n20201204</dc:creator>
  <cp:lastModifiedBy>ゆーざー</cp:lastModifiedBy>
  <cp:revision>63</cp:revision>
  <cp:lastPrinted>2023-07-04T23:32:53Z</cp:lastPrinted>
  <dcterms:created xsi:type="dcterms:W3CDTF">2021-09-27T09:58:18Z</dcterms:created>
  <dcterms:modified xsi:type="dcterms:W3CDTF">2023-07-10T01:46:46Z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2021-09-17T00:00:00Z</vt:filetime>
  </property>
  <property fmtid="{D5CDD505-2E9C-101B-9397-08002B2CF9AE}" pid="3" name="Creator">
    <vt:lpwstr>Adobe Illustrator CS6 (Windows)</vt:lpwstr>
  </property>
  <property fmtid="{D5CDD505-2E9C-101B-9397-08002B2CF9AE}" pid="4" name="LastSaved">
    <vt:filetime>2021-09-27T00:00:00Z</vt:filetime>
  </property>
</Properties>
</file>